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363" r:id="rId2"/>
    <p:sldId id="364" r:id="rId3"/>
    <p:sldId id="268" r:id="rId4"/>
    <p:sldId id="271" r:id="rId5"/>
    <p:sldId id="365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366" r:id="rId17"/>
    <p:sldId id="284" r:id="rId18"/>
    <p:sldId id="287" r:id="rId19"/>
    <p:sldId id="368" r:id="rId20"/>
    <p:sldId id="369" r:id="rId21"/>
    <p:sldId id="367" r:id="rId22"/>
    <p:sldId id="370" r:id="rId23"/>
    <p:sldId id="371" r:id="rId24"/>
    <p:sldId id="372" r:id="rId25"/>
    <p:sldId id="373" r:id="rId26"/>
    <p:sldId id="288" r:id="rId27"/>
  </p:sldIdLst>
  <p:sldSz cx="12188825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32" autoAdjust="0"/>
  </p:normalViewPr>
  <p:slideViewPr>
    <p:cSldViewPr snapToGrid="0">
      <p:cViewPr varScale="1">
        <p:scale>
          <a:sx n="77" d="100"/>
          <a:sy n="77" d="100"/>
        </p:scale>
        <p:origin x="840" y="67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838D91-D99A-4AE5-8505-8BC0EA27FE9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43FA9F-493F-47F7-9F74-D29155E353CD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400" b="1" dirty="0" err="1">
              <a:latin typeface="Arial" pitchFamily="34" charset="0"/>
              <a:cs typeface="Arial" pitchFamily="34" charset="0"/>
            </a:rPr>
            <a:t>Lợi</a:t>
          </a:r>
          <a:r>
            <a:rPr lang="en-US" sz="2400" b="1" dirty="0"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latin typeface="Arial" pitchFamily="34" charset="0"/>
              <a:cs typeface="Arial" pitchFamily="34" charset="0"/>
            </a:rPr>
            <a:t>ích</a:t>
          </a:r>
          <a:r>
            <a:rPr lang="en-US" sz="2400" b="1" dirty="0"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latin typeface="Arial" pitchFamily="34" charset="0"/>
              <a:cs typeface="Arial" pitchFamily="34" charset="0"/>
            </a:rPr>
            <a:t>chương</a:t>
          </a:r>
          <a:r>
            <a:rPr lang="en-US" sz="2400" b="1" dirty="0"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latin typeface="Arial" pitchFamily="34" charset="0"/>
              <a:cs typeface="Arial" pitchFamily="34" charset="0"/>
            </a:rPr>
            <a:t>trình</a:t>
          </a:r>
          <a:r>
            <a:rPr lang="en-US" sz="2400" b="1" dirty="0">
              <a:latin typeface="Arial" pitchFamily="34" charset="0"/>
              <a:cs typeface="Arial" pitchFamily="34" charset="0"/>
            </a:rPr>
            <a:t> con</a:t>
          </a:r>
        </a:p>
      </dgm:t>
    </dgm:pt>
    <dgm:pt modelId="{F67297FF-650A-45A4-B7D1-D4FE74C662C5}" type="parTrans" cxnId="{3C34371D-25BC-4B80-A97B-B5D97AB634C0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199D97A9-786C-48FF-B455-3A81CEEC97EB}" type="sibTrans" cxnId="{3C34371D-25BC-4B80-A97B-B5D97AB634C0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EACF3094-8740-4C29-96AD-7F9C2CED4681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Tránh</a:t>
          </a:r>
          <a:r>
            <a: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sự</a:t>
          </a:r>
          <a:r>
            <a: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lặp</a:t>
          </a:r>
          <a:r>
            <a: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đi</a:t>
          </a:r>
          <a:r>
            <a: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lặp</a:t>
          </a:r>
          <a:r>
            <a: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lại</a:t>
          </a:r>
          <a:r>
            <a: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cùng</a:t>
          </a:r>
          <a:r>
            <a: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một</a:t>
          </a:r>
          <a:r>
            <a: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dãy</a:t>
          </a:r>
          <a:r>
            <a: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lệnh</a:t>
          </a:r>
          <a:r>
            <a: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nào</a:t>
          </a:r>
          <a:r>
            <a: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đó</a:t>
          </a:r>
          <a:r>
            <a: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87A03678-E33E-42BC-9DBA-E462CD54CB1B}" type="parTrans" cxnId="{2C4637DD-3624-4686-8084-161D077CA2F0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17575C4B-38B0-42F3-94F1-804C4772F774}" type="sibTrans" cxnId="{2C4637DD-3624-4686-8084-161D077CA2F0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B8D94AAD-5AF9-46EF-A779-7495CACCDC93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0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Hỗ</a:t>
          </a:r>
          <a:r>
            <a: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trợ</a:t>
          </a:r>
          <a:r>
            <a: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việc</a:t>
          </a:r>
          <a:r>
            <a: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thực</a:t>
          </a:r>
          <a:r>
            <a: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hiện</a:t>
          </a:r>
          <a:r>
            <a: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các</a:t>
          </a:r>
          <a:r>
            <a: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chương</a:t>
          </a:r>
          <a:r>
            <a: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trình</a:t>
          </a:r>
          <a:r>
            <a: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lớn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8E04F752-C0CF-41BB-B4D4-A12947279CB1}" type="parTrans" cxnId="{7785088D-BB89-4CE3-9874-B0340D1CC1F3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F410FCFB-4BB9-4CC1-9EA0-B78CE4C0C916}" type="sibTrans" cxnId="{7785088D-BB89-4CE3-9874-B0340D1CC1F3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9C92EB7F-AF3F-4E92-ACE0-222558EDF9F8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20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Phục</a:t>
          </a:r>
          <a:r>
            <a: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vụ</a:t>
          </a:r>
          <a:r>
            <a: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cho</a:t>
          </a:r>
          <a:r>
            <a: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quá</a:t>
          </a:r>
          <a:r>
            <a: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trình</a:t>
          </a:r>
          <a:r>
            <a: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trừu</a:t>
          </a:r>
          <a:r>
            <a: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tượng</a:t>
          </a:r>
          <a:r>
            <a: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hóa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C1B192F0-0D64-4D1D-B3EC-52BEB049C8D0}" type="parTrans" cxnId="{E12BC591-B27C-4D33-925B-6FD06BF23FD9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FFE4C6A7-99B5-4262-AC94-CDA106887E81}" type="sibTrans" cxnId="{E12BC591-B27C-4D33-925B-6FD06BF23FD9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971C529D-06CC-4BCC-A9F4-1793AD4CADD5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0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Mở</a:t>
          </a:r>
          <a:r>
            <a: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rộng</a:t>
          </a:r>
          <a:r>
            <a: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khả</a:t>
          </a:r>
          <a:r>
            <a: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năng</a:t>
          </a:r>
          <a:r>
            <a: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ngôn</a:t>
          </a:r>
          <a:r>
            <a: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ngữ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65DAF112-721F-4D2E-965A-721115ABAE17}" type="parTrans" cxnId="{14CB8E8D-CA8C-41F7-A61F-FFEC37DA1551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B7184129-97C0-477D-863D-5AFBA0664697}" type="sibTrans" cxnId="{14CB8E8D-CA8C-41F7-A61F-FFEC37DA1551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4FF1F47F-2F86-46E9-AA86-C027B09B5267}">
      <dgm:prSet phldrT="[Text]" custScaleX="146274" custRadScaleRad="116267" custRadScaleInc="-115049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F7F7450A-99D3-4945-BA1D-4D670CBE5BCB}" type="parTrans" cxnId="{BDE6FF8D-2B21-4324-8839-C666C4D5E83E}">
      <dgm:prSet/>
      <dgm:spPr/>
      <dgm:t>
        <a:bodyPr/>
        <a:lstStyle/>
        <a:p>
          <a:endParaRPr lang="en-US"/>
        </a:p>
      </dgm:t>
    </dgm:pt>
    <dgm:pt modelId="{2A25783F-AEF0-4D4D-BAEC-05485B934CC0}" type="sibTrans" cxnId="{BDE6FF8D-2B21-4324-8839-C666C4D5E83E}">
      <dgm:prSet/>
      <dgm:spPr/>
      <dgm:t>
        <a:bodyPr/>
        <a:lstStyle/>
        <a:p>
          <a:endParaRPr lang="en-US"/>
        </a:p>
      </dgm:t>
    </dgm:pt>
    <dgm:pt modelId="{04585F6B-6F4C-4EA3-8057-EA85F6A36A82}">
      <dgm:prSet phldrT="[Text]" custScaleX="146274" custRadScaleRad="116267" custRadScaleInc="-115049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0F5E3693-1B4E-44EE-95F2-4EE6F819AC32}" type="parTrans" cxnId="{FE47EEB5-F177-4C3E-AD0F-C3B47C20540B}">
      <dgm:prSet/>
      <dgm:spPr/>
      <dgm:t>
        <a:bodyPr/>
        <a:lstStyle/>
        <a:p>
          <a:endParaRPr lang="en-US"/>
        </a:p>
      </dgm:t>
    </dgm:pt>
    <dgm:pt modelId="{C33B782F-D9B5-4D47-B576-5A961E269378}" type="sibTrans" cxnId="{FE47EEB5-F177-4C3E-AD0F-C3B47C20540B}">
      <dgm:prSet/>
      <dgm:spPr/>
      <dgm:t>
        <a:bodyPr/>
        <a:lstStyle/>
        <a:p>
          <a:endParaRPr lang="en-US"/>
        </a:p>
      </dgm:t>
    </dgm:pt>
    <dgm:pt modelId="{365E83A7-93A5-4DA3-B8CC-2BB32EFC3460}">
      <dgm:prSet phldrT="[Text]" custScaleX="146274" custRadScaleRad="116267" custRadScaleInc="-115049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2834C652-656E-4EF1-AD6E-A02A0FAB50F5}" type="parTrans" cxnId="{3EF7E647-CEA7-491F-BC38-30CA606E7138}">
      <dgm:prSet/>
      <dgm:spPr/>
      <dgm:t>
        <a:bodyPr/>
        <a:lstStyle/>
        <a:p>
          <a:endParaRPr lang="en-US"/>
        </a:p>
      </dgm:t>
    </dgm:pt>
    <dgm:pt modelId="{6FC64566-D25D-4677-937F-B1C3E771BB9D}" type="sibTrans" cxnId="{3EF7E647-CEA7-491F-BC38-30CA606E7138}">
      <dgm:prSet/>
      <dgm:spPr/>
      <dgm:t>
        <a:bodyPr/>
        <a:lstStyle/>
        <a:p>
          <a:endParaRPr lang="en-US"/>
        </a:p>
      </dgm:t>
    </dgm:pt>
    <dgm:pt modelId="{A5B301B7-868F-477C-A5A5-A84649559C52}">
      <dgm:prSet phldrT="[Text]" custScaleX="146274" custRadScaleRad="103277" custRadScaleInc="-29311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47BE6E2A-3BFC-492A-AC9F-85B0E94D1A0D}" type="parTrans" cxnId="{777B0531-1505-4AB0-966A-17658052D306}">
      <dgm:prSet/>
      <dgm:spPr/>
      <dgm:t>
        <a:bodyPr/>
        <a:lstStyle/>
        <a:p>
          <a:endParaRPr lang="en-US"/>
        </a:p>
      </dgm:t>
    </dgm:pt>
    <dgm:pt modelId="{7F026E18-C6A4-4F94-970E-8A1603292EA0}" type="sibTrans" cxnId="{777B0531-1505-4AB0-966A-17658052D306}">
      <dgm:prSet/>
      <dgm:spPr/>
      <dgm:t>
        <a:bodyPr/>
        <a:lstStyle/>
        <a:p>
          <a:endParaRPr lang="en-US"/>
        </a:p>
      </dgm:t>
    </dgm:pt>
    <dgm:pt modelId="{647BA5D1-6B88-4BEC-8F99-9BA768A32275}" type="pres">
      <dgm:prSet presAssocID="{47838D91-D99A-4AE5-8505-8BC0EA27FE9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5732712-5232-4445-B2CF-3E479AA4F73F}" type="pres">
      <dgm:prSet presAssocID="{2543FA9F-493F-47F7-9F74-D29155E353CD}" presName="centerShape" presStyleLbl="node0" presStyleIdx="0" presStyleCnt="1" custLinFactNeighborX="2419"/>
      <dgm:spPr/>
    </dgm:pt>
    <dgm:pt modelId="{7AC7F30E-F0CA-4E9B-9AA1-2431C5171F34}" type="pres">
      <dgm:prSet presAssocID="{EACF3094-8740-4C29-96AD-7F9C2CED4681}" presName="node" presStyleLbl="node1" presStyleIdx="0" presStyleCnt="4" custScaleX="151542" custRadScaleRad="97387" custRadScaleInc="12287">
        <dgm:presLayoutVars>
          <dgm:bulletEnabled val="1"/>
        </dgm:presLayoutVars>
      </dgm:prSet>
      <dgm:spPr/>
    </dgm:pt>
    <dgm:pt modelId="{B528AAD3-BD94-4321-AA6F-83454DCD6B2B}" type="pres">
      <dgm:prSet presAssocID="{EACF3094-8740-4C29-96AD-7F9C2CED4681}" presName="dummy" presStyleCnt="0"/>
      <dgm:spPr/>
    </dgm:pt>
    <dgm:pt modelId="{75368C0F-F91F-4D50-916F-37F23D7E954A}" type="pres">
      <dgm:prSet presAssocID="{17575C4B-38B0-42F3-94F1-804C4772F774}" presName="sibTrans" presStyleLbl="sibTrans2D1" presStyleIdx="0" presStyleCnt="4"/>
      <dgm:spPr/>
    </dgm:pt>
    <dgm:pt modelId="{A495F398-4B0C-47B9-982A-FA544B0F6796}" type="pres">
      <dgm:prSet presAssocID="{B8D94AAD-5AF9-46EF-A779-7495CACCDC93}" presName="node" presStyleLbl="node1" presStyleIdx="1" presStyleCnt="4" custScaleX="145840" custRadScaleRad="112789" custRadScaleInc="-53914">
        <dgm:presLayoutVars>
          <dgm:bulletEnabled val="1"/>
        </dgm:presLayoutVars>
      </dgm:prSet>
      <dgm:spPr/>
    </dgm:pt>
    <dgm:pt modelId="{589F8101-F9CC-4541-94B4-4AB3EE1ACC3C}" type="pres">
      <dgm:prSet presAssocID="{B8D94AAD-5AF9-46EF-A779-7495CACCDC93}" presName="dummy" presStyleCnt="0"/>
      <dgm:spPr/>
    </dgm:pt>
    <dgm:pt modelId="{33BBA941-B49C-4702-B095-6B0894C9B481}" type="pres">
      <dgm:prSet presAssocID="{F410FCFB-4BB9-4CC1-9EA0-B78CE4C0C916}" presName="sibTrans" presStyleLbl="sibTrans2D1" presStyleIdx="1" presStyleCnt="4" custLinFactNeighborX="-222" custLinFactNeighborY="12889"/>
      <dgm:spPr/>
    </dgm:pt>
    <dgm:pt modelId="{5F22446A-1EC9-46CC-854A-09D5B03375D8}" type="pres">
      <dgm:prSet presAssocID="{9C92EB7F-AF3F-4E92-ACE0-222558EDF9F8}" presName="node" presStyleLbl="node1" presStyleIdx="2" presStyleCnt="4" custScaleX="161027" custRadScaleRad="106580" custRadScaleInc="-149422">
        <dgm:presLayoutVars>
          <dgm:bulletEnabled val="1"/>
        </dgm:presLayoutVars>
      </dgm:prSet>
      <dgm:spPr/>
    </dgm:pt>
    <dgm:pt modelId="{DDA45936-B7E5-46F5-9471-6A3CFA2BCAAD}" type="pres">
      <dgm:prSet presAssocID="{9C92EB7F-AF3F-4E92-ACE0-222558EDF9F8}" presName="dummy" presStyleCnt="0"/>
      <dgm:spPr/>
    </dgm:pt>
    <dgm:pt modelId="{F292A522-EEBE-4059-A46A-07EB2C873587}" type="pres">
      <dgm:prSet presAssocID="{FFE4C6A7-99B5-4262-AC94-CDA106887E81}" presName="sibTrans" presStyleLbl="sibTrans2D1" presStyleIdx="2" presStyleCnt="4" custLinFactNeighborY="2009"/>
      <dgm:spPr/>
    </dgm:pt>
    <dgm:pt modelId="{9D0A3A95-BA2C-414F-90E7-D759A7640D0C}" type="pres">
      <dgm:prSet presAssocID="{971C529D-06CC-4BCC-A9F4-1793AD4CADD5}" presName="node" presStyleLbl="node1" presStyleIdx="3" presStyleCnt="4" custScaleX="146274" custRadScaleRad="101065" custRadScaleInc="-144760">
        <dgm:presLayoutVars>
          <dgm:bulletEnabled val="1"/>
        </dgm:presLayoutVars>
      </dgm:prSet>
      <dgm:spPr/>
    </dgm:pt>
    <dgm:pt modelId="{1162D105-5E8F-4234-8A80-E8826C170742}" type="pres">
      <dgm:prSet presAssocID="{971C529D-06CC-4BCC-A9F4-1793AD4CADD5}" presName="dummy" presStyleCnt="0"/>
      <dgm:spPr/>
    </dgm:pt>
    <dgm:pt modelId="{233CDCD4-67D0-4789-A06E-3FEB6BF322B6}" type="pres">
      <dgm:prSet presAssocID="{B7184129-97C0-477D-863D-5AFBA0664697}" presName="sibTrans" presStyleLbl="sibTrans2D1" presStyleIdx="3" presStyleCnt="4"/>
      <dgm:spPr/>
    </dgm:pt>
  </dgm:ptLst>
  <dgm:cxnLst>
    <dgm:cxn modelId="{C2366003-21E9-40FD-A992-ED1F9ED8386A}" type="presOf" srcId="{B8D94AAD-5AF9-46EF-A779-7495CACCDC93}" destId="{A495F398-4B0C-47B9-982A-FA544B0F6796}" srcOrd="0" destOrd="0" presId="urn:microsoft.com/office/officeart/2005/8/layout/radial6"/>
    <dgm:cxn modelId="{C0F05D10-D42F-4505-9381-A6623EC73123}" type="presOf" srcId="{9C92EB7F-AF3F-4E92-ACE0-222558EDF9F8}" destId="{5F22446A-1EC9-46CC-854A-09D5B03375D8}" srcOrd="0" destOrd="0" presId="urn:microsoft.com/office/officeart/2005/8/layout/radial6"/>
    <dgm:cxn modelId="{3C34371D-25BC-4B80-A97B-B5D97AB634C0}" srcId="{47838D91-D99A-4AE5-8505-8BC0EA27FE96}" destId="{2543FA9F-493F-47F7-9F74-D29155E353CD}" srcOrd="0" destOrd="0" parTransId="{F67297FF-650A-45A4-B7D1-D4FE74C662C5}" sibTransId="{199D97A9-786C-48FF-B455-3A81CEEC97EB}"/>
    <dgm:cxn modelId="{F883872D-08B6-4824-A044-17A91886E196}" type="presOf" srcId="{FFE4C6A7-99B5-4262-AC94-CDA106887E81}" destId="{F292A522-EEBE-4059-A46A-07EB2C873587}" srcOrd="0" destOrd="0" presId="urn:microsoft.com/office/officeart/2005/8/layout/radial6"/>
    <dgm:cxn modelId="{777B0531-1505-4AB0-966A-17658052D306}" srcId="{47838D91-D99A-4AE5-8505-8BC0EA27FE96}" destId="{A5B301B7-868F-477C-A5A5-A84649559C52}" srcOrd="4" destOrd="0" parTransId="{47BE6E2A-3BFC-492A-AC9F-85B0E94D1A0D}" sibTransId="{7F026E18-C6A4-4F94-970E-8A1603292EA0}"/>
    <dgm:cxn modelId="{77BA3A3C-8178-424F-9076-77FB3E32A4CA}" type="presOf" srcId="{17575C4B-38B0-42F3-94F1-804C4772F774}" destId="{75368C0F-F91F-4D50-916F-37F23D7E954A}" srcOrd="0" destOrd="0" presId="urn:microsoft.com/office/officeart/2005/8/layout/radial6"/>
    <dgm:cxn modelId="{7B82155F-51BD-4389-81A9-77B911DC39B4}" type="presOf" srcId="{B7184129-97C0-477D-863D-5AFBA0664697}" destId="{233CDCD4-67D0-4789-A06E-3FEB6BF322B6}" srcOrd="0" destOrd="0" presId="urn:microsoft.com/office/officeart/2005/8/layout/radial6"/>
    <dgm:cxn modelId="{3EF7E647-CEA7-491F-BC38-30CA606E7138}" srcId="{47838D91-D99A-4AE5-8505-8BC0EA27FE96}" destId="{365E83A7-93A5-4DA3-B8CC-2BB32EFC3460}" srcOrd="3" destOrd="0" parTransId="{2834C652-656E-4EF1-AD6E-A02A0FAB50F5}" sibTransId="{6FC64566-D25D-4677-937F-B1C3E771BB9D}"/>
    <dgm:cxn modelId="{DE4C267A-D3D4-4A58-8906-9D1E97203F0B}" type="presOf" srcId="{971C529D-06CC-4BCC-A9F4-1793AD4CADD5}" destId="{9D0A3A95-BA2C-414F-90E7-D759A7640D0C}" srcOrd="0" destOrd="0" presId="urn:microsoft.com/office/officeart/2005/8/layout/radial6"/>
    <dgm:cxn modelId="{7785088D-BB89-4CE3-9874-B0340D1CC1F3}" srcId="{2543FA9F-493F-47F7-9F74-D29155E353CD}" destId="{B8D94AAD-5AF9-46EF-A779-7495CACCDC93}" srcOrd="1" destOrd="0" parTransId="{8E04F752-C0CF-41BB-B4D4-A12947279CB1}" sibTransId="{F410FCFB-4BB9-4CC1-9EA0-B78CE4C0C916}"/>
    <dgm:cxn modelId="{14CB8E8D-CA8C-41F7-A61F-FFEC37DA1551}" srcId="{2543FA9F-493F-47F7-9F74-D29155E353CD}" destId="{971C529D-06CC-4BCC-A9F4-1793AD4CADD5}" srcOrd="3" destOrd="0" parTransId="{65DAF112-721F-4D2E-965A-721115ABAE17}" sibTransId="{B7184129-97C0-477D-863D-5AFBA0664697}"/>
    <dgm:cxn modelId="{BDE6FF8D-2B21-4324-8839-C666C4D5E83E}" srcId="{47838D91-D99A-4AE5-8505-8BC0EA27FE96}" destId="{4FF1F47F-2F86-46E9-AA86-C027B09B5267}" srcOrd="1" destOrd="0" parTransId="{F7F7450A-99D3-4945-BA1D-4D670CBE5BCB}" sibTransId="{2A25783F-AEF0-4D4D-BAEC-05485B934CC0}"/>
    <dgm:cxn modelId="{E12BC591-B27C-4D33-925B-6FD06BF23FD9}" srcId="{2543FA9F-493F-47F7-9F74-D29155E353CD}" destId="{9C92EB7F-AF3F-4E92-ACE0-222558EDF9F8}" srcOrd="2" destOrd="0" parTransId="{C1B192F0-0D64-4D1D-B3EC-52BEB049C8D0}" sibTransId="{FFE4C6A7-99B5-4262-AC94-CDA106887E81}"/>
    <dgm:cxn modelId="{B4BC05A1-E04B-4267-9B01-F7991AE59BCB}" type="presOf" srcId="{F410FCFB-4BB9-4CC1-9EA0-B78CE4C0C916}" destId="{33BBA941-B49C-4702-B095-6B0894C9B481}" srcOrd="0" destOrd="0" presId="urn:microsoft.com/office/officeart/2005/8/layout/radial6"/>
    <dgm:cxn modelId="{FE47EEB5-F177-4C3E-AD0F-C3B47C20540B}" srcId="{47838D91-D99A-4AE5-8505-8BC0EA27FE96}" destId="{04585F6B-6F4C-4EA3-8057-EA85F6A36A82}" srcOrd="2" destOrd="0" parTransId="{0F5E3693-1B4E-44EE-95F2-4EE6F819AC32}" sibTransId="{C33B782F-D9B5-4D47-B576-5A961E269378}"/>
    <dgm:cxn modelId="{35C582B9-2E44-4EEA-97F5-06A3F67E110B}" type="presOf" srcId="{47838D91-D99A-4AE5-8505-8BC0EA27FE96}" destId="{647BA5D1-6B88-4BEC-8F99-9BA768A32275}" srcOrd="0" destOrd="0" presId="urn:microsoft.com/office/officeart/2005/8/layout/radial6"/>
    <dgm:cxn modelId="{2C4637DD-3624-4686-8084-161D077CA2F0}" srcId="{2543FA9F-493F-47F7-9F74-D29155E353CD}" destId="{EACF3094-8740-4C29-96AD-7F9C2CED4681}" srcOrd="0" destOrd="0" parTransId="{87A03678-E33E-42BC-9DBA-E462CD54CB1B}" sibTransId="{17575C4B-38B0-42F3-94F1-804C4772F774}"/>
    <dgm:cxn modelId="{14EC1CE7-FB46-421A-9FA9-ACEBCBA70C69}" type="presOf" srcId="{EACF3094-8740-4C29-96AD-7F9C2CED4681}" destId="{7AC7F30E-F0CA-4E9B-9AA1-2431C5171F34}" srcOrd="0" destOrd="0" presId="urn:microsoft.com/office/officeart/2005/8/layout/radial6"/>
    <dgm:cxn modelId="{5E0E62FB-F4DA-42F3-90CB-9F68BF75EFB3}" type="presOf" srcId="{2543FA9F-493F-47F7-9F74-D29155E353CD}" destId="{D5732712-5232-4445-B2CF-3E479AA4F73F}" srcOrd="0" destOrd="0" presId="urn:microsoft.com/office/officeart/2005/8/layout/radial6"/>
    <dgm:cxn modelId="{9098F83B-0D42-4BD9-B53E-43866EBB9C4B}" type="presParOf" srcId="{647BA5D1-6B88-4BEC-8F99-9BA768A32275}" destId="{D5732712-5232-4445-B2CF-3E479AA4F73F}" srcOrd="0" destOrd="0" presId="urn:microsoft.com/office/officeart/2005/8/layout/radial6"/>
    <dgm:cxn modelId="{FC0CFADA-691A-48A5-80C4-00812BDCF747}" type="presParOf" srcId="{647BA5D1-6B88-4BEC-8F99-9BA768A32275}" destId="{7AC7F30E-F0CA-4E9B-9AA1-2431C5171F34}" srcOrd="1" destOrd="0" presId="urn:microsoft.com/office/officeart/2005/8/layout/radial6"/>
    <dgm:cxn modelId="{56F8C062-010C-4F9D-9E58-58DC47DB8847}" type="presParOf" srcId="{647BA5D1-6B88-4BEC-8F99-9BA768A32275}" destId="{B528AAD3-BD94-4321-AA6F-83454DCD6B2B}" srcOrd="2" destOrd="0" presId="urn:microsoft.com/office/officeart/2005/8/layout/radial6"/>
    <dgm:cxn modelId="{B4AE29F8-198D-4DD3-A9C8-04B564936DDC}" type="presParOf" srcId="{647BA5D1-6B88-4BEC-8F99-9BA768A32275}" destId="{75368C0F-F91F-4D50-916F-37F23D7E954A}" srcOrd="3" destOrd="0" presId="urn:microsoft.com/office/officeart/2005/8/layout/radial6"/>
    <dgm:cxn modelId="{4DDD7AF6-3F76-4577-BB1A-8E184E12565A}" type="presParOf" srcId="{647BA5D1-6B88-4BEC-8F99-9BA768A32275}" destId="{A495F398-4B0C-47B9-982A-FA544B0F6796}" srcOrd="4" destOrd="0" presId="urn:microsoft.com/office/officeart/2005/8/layout/radial6"/>
    <dgm:cxn modelId="{6F4D8EC3-B158-4374-ACF4-BB67449E2A48}" type="presParOf" srcId="{647BA5D1-6B88-4BEC-8F99-9BA768A32275}" destId="{589F8101-F9CC-4541-94B4-4AB3EE1ACC3C}" srcOrd="5" destOrd="0" presId="urn:microsoft.com/office/officeart/2005/8/layout/radial6"/>
    <dgm:cxn modelId="{22344187-EE79-4E7C-B6B6-E3F65772FAE7}" type="presParOf" srcId="{647BA5D1-6B88-4BEC-8F99-9BA768A32275}" destId="{33BBA941-B49C-4702-B095-6B0894C9B481}" srcOrd="6" destOrd="0" presId="urn:microsoft.com/office/officeart/2005/8/layout/radial6"/>
    <dgm:cxn modelId="{28760E8B-A36E-4883-A2F5-AD970C0C2D98}" type="presParOf" srcId="{647BA5D1-6B88-4BEC-8F99-9BA768A32275}" destId="{5F22446A-1EC9-46CC-854A-09D5B03375D8}" srcOrd="7" destOrd="0" presId="urn:microsoft.com/office/officeart/2005/8/layout/radial6"/>
    <dgm:cxn modelId="{9CB52E5D-C240-4D16-BBD9-5536421B9782}" type="presParOf" srcId="{647BA5D1-6B88-4BEC-8F99-9BA768A32275}" destId="{DDA45936-B7E5-46F5-9471-6A3CFA2BCAAD}" srcOrd="8" destOrd="0" presId="urn:microsoft.com/office/officeart/2005/8/layout/radial6"/>
    <dgm:cxn modelId="{4E66556A-0839-4C4F-994F-C03A9AE53CA4}" type="presParOf" srcId="{647BA5D1-6B88-4BEC-8F99-9BA768A32275}" destId="{F292A522-EEBE-4059-A46A-07EB2C873587}" srcOrd="9" destOrd="0" presId="urn:microsoft.com/office/officeart/2005/8/layout/radial6"/>
    <dgm:cxn modelId="{51F7E124-BD5A-401F-9436-8E100D25FFA6}" type="presParOf" srcId="{647BA5D1-6B88-4BEC-8F99-9BA768A32275}" destId="{9D0A3A95-BA2C-414F-90E7-D759A7640D0C}" srcOrd="10" destOrd="0" presId="urn:microsoft.com/office/officeart/2005/8/layout/radial6"/>
    <dgm:cxn modelId="{4A185670-2D58-4220-BE3A-DAF20CB37B4B}" type="presParOf" srcId="{647BA5D1-6B88-4BEC-8F99-9BA768A32275}" destId="{1162D105-5E8F-4234-8A80-E8826C170742}" srcOrd="11" destOrd="0" presId="urn:microsoft.com/office/officeart/2005/8/layout/radial6"/>
    <dgm:cxn modelId="{8DD882A3-870E-43D5-8C88-67A6DE756F1D}" type="presParOf" srcId="{647BA5D1-6B88-4BEC-8F99-9BA768A32275}" destId="{233CDCD4-67D0-4789-A06E-3FEB6BF322B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CDCD4-67D0-4789-A06E-3FEB6BF322B6}">
      <dsp:nvSpPr>
        <dsp:cNvPr id="0" name=""/>
        <dsp:cNvSpPr/>
      </dsp:nvSpPr>
      <dsp:spPr>
        <a:xfrm>
          <a:off x="1698899" y="893044"/>
          <a:ext cx="5472769" cy="5472769"/>
        </a:xfrm>
        <a:prstGeom prst="blockArc">
          <a:avLst>
            <a:gd name="adj1" fmla="val 8285255"/>
            <a:gd name="adj2" fmla="val 16380278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92A522-EEBE-4059-A46A-07EB2C873587}">
      <dsp:nvSpPr>
        <dsp:cNvPr id="0" name=""/>
        <dsp:cNvSpPr/>
      </dsp:nvSpPr>
      <dsp:spPr>
        <a:xfrm>
          <a:off x="1768425" y="1083620"/>
          <a:ext cx="5472769" cy="5472769"/>
        </a:xfrm>
        <a:prstGeom prst="blockArc">
          <a:avLst>
            <a:gd name="adj1" fmla="val 2660696"/>
            <a:gd name="adj2" fmla="val 8422196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BBA941-B49C-4702-B095-6B0894C9B481}">
      <dsp:nvSpPr>
        <dsp:cNvPr id="0" name=""/>
        <dsp:cNvSpPr/>
      </dsp:nvSpPr>
      <dsp:spPr>
        <a:xfrm>
          <a:off x="1996594" y="1461323"/>
          <a:ext cx="5472769" cy="5472769"/>
        </a:xfrm>
        <a:prstGeom prst="blockArc">
          <a:avLst>
            <a:gd name="adj1" fmla="val 20589753"/>
            <a:gd name="adj2" fmla="val 3078041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368C0F-F91F-4D50-916F-37F23D7E954A}">
      <dsp:nvSpPr>
        <dsp:cNvPr id="0" name=""/>
        <dsp:cNvSpPr/>
      </dsp:nvSpPr>
      <dsp:spPr>
        <a:xfrm>
          <a:off x="2052555" y="888174"/>
          <a:ext cx="5472769" cy="5472769"/>
        </a:xfrm>
        <a:prstGeom prst="blockArc">
          <a:avLst>
            <a:gd name="adj1" fmla="val 15925038"/>
            <a:gd name="adj2" fmla="val 20410563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732712-5232-4445-B2CF-3E479AA4F73F}">
      <dsp:nvSpPr>
        <dsp:cNvPr id="0" name=""/>
        <dsp:cNvSpPr/>
      </dsp:nvSpPr>
      <dsp:spPr>
        <a:xfrm>
          <a:off x="3276614" y="2297140"/>
          <a:ext cx="2521473" cy="2521473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Arial" pitchFamily="34" charset="0"/>
              <a:cs typeface="Arial" pitchFamily="34" charset="0"/>
            </a:rPr>
            <a:t>Lợi</a:t>
          </a:r>
          <a:r>
            <a:rPr lang="en-US" sz="24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latin typeface="Arial" pitchFamily="34" charset="0"/>
              <a:cs typeface="Arial" pitchFamily="34" charset="0"/>
            </a:rPr>
            <a:t>ích</a:t>
          </a:r>
          <a:r>
            <a:rPr lang="en-US" sz="24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latin typeface="Arial" pitchFamily="34" charset="0"/>
              <a:cs typeface="Arial" pitchFamily="34" charset="0"/>
            </a:rPr>
            <a:t>chương</a:t>
          </a:r>
          <a:r>
            <a:rPr lang="en-US" sz="24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latin typeface="Arial" pitchFamily="34" charset="0"/>
              <a:cs typeface="Arial" pitchFamily="34" charset="0"/>
            </a:rPr>
            <a:t>trình</a:t>
          </a:r>
          <a:r>
            <a:rPr lang="en-US" sz="2400" b="1" kern="1200" dirty="0">
              <a:latin typeface="Arial" pitchFamily="34" charset="0"/>
              <a:cs typeface="Arial" pitchFamily="34" charset="0"/>
            </a:rPr>
            <a:t> con</a:t>
          </a:r>
        </a:p>
      </dsp:txBody>
      <dsp:txXfrm>
        <a:off x="3645875" y="2666401"/>
        <a:ext cx="1782951" cy="1782951"/>
      </dsp:txXfrm>
    </dsp:sp>
    <dsp:sp modelId="{7AC7F30E-F0CA-4E9B-9AA1-2431C5171F34}">
      <dsp:nvSpPr>
        <dsp:cNvPr id="0" name=""/>
        <dsp:cNvSpPr/>
      </dsp:nvSpPr>
      <dsp:spPr>
        <a:xfrm>
          <a:off x="3238004" y="77744"/>
          <a:ext cx="2674763" cy="1765031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Tránh</a:t>
          </a:r>
          <a:r>
            <a:rPr lang="en-US" sz="2000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sự</a:t>
          </a:r>
          <a:r>
            <a:rPr lang="en-US" sz="2000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lặp</a:t>
          </a:r>
          <a:r>
            <a:rPr lang="en-US" sz="2000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đi</a:t>
          </a:r>
          <a:r>
            <a:rPr lang="en-US" sz="2000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lặp</a:t>
          </a:r>
          <a:r>
            <a:rPr lang="en-US" sz="2000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lại</a:t>
          </a:r>
          <a:r>
            <a:rPr lang="en-US" sz="2000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cùng</a:t>
          </a:r>
          <a:r>
            <a:rPr lang="en-US" sz="2000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một</a:t>
          </a:r>
          <a:r>
            <a:rPr lang="en-US" sz="2000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dãy</a:t>
          </a:r>
          <a:r>
            <a:rPr lang="en-US" sz="2000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lệnh</a:t>
          </a:r>
          <a:r>
            <a:rPr lang="en-US" sz="2000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nào</a:t>
          </a:r>
          <a:r>
            <a:rPr lang="en-US" sz="2000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đó</a:t>
          </a:r>
          <a:r>
            <a:rPr lang="en-US" sz="2000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3629714" y="336227"/>
        <a:ext cx="1891343" cy="1248065"/>
      </dsp:txXfrm>
    </dsp:sp>
    <dsp:sp modelId="{A495F398-4B0C-47B9-982A-FA544B0F6796}">
      <dsp:nvSpPr>
        <dsp:cNvPr id="0" name=""/>
        <dsp:cNvSpPr/>
      </dsp:nvSpPr>
      <dsp:spPr>
        <a:xfrm>
          <a:off x="6016328" y="1835598"/>
          <a:ext cx="2574121" cy="1765031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Hỗ</a:t>
          </a:r>
          <a:r>
            <a:rPr lang="en-US" sz="2000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trợ</a:t>
          </a:r>
          <a:r>
            <a:rPr lang="en-US" sz="2000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việc</a:t>
          </a:r>
          <a:r>
            <a:rPr lang="en-US" sz="2000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thực</a:t>
          </a:r>
          <a:r>
            <a:rPr lang="en-US" sz="2000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hiện</a:t>
          </a:r>
          <a:r>
            <a:rPr lang="en-US" sz="2000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các</a:t>
          </a:r>
          <a:r>
            <a:rPr lang="en-US" sz="2000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chương</a:t>
          </a:r>
          <a:r>
            <a:rPr lang="en-US" sz="2000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trình</a:t>
          </a:r>
          <a:r>
            <a:rPr lang="en-US" sz="2000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lớn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6393299" y="2094081"/>
        <a:ext cx="1820179" cy="1248065"/>
      </dsp:txXfrm>
    </dsp:sp>
    <dsp:sp modelId="{5F22446A-1EC9-46CC-854A-09D5B03375D8}">
      <dsp:nvSpPr>
        <dsp:cNvPr id="0" name=""/>
        <dsp:cNvSpPr/>
      </dsp:nvSpPr>
      <dsp:spPr>
        <a:xfrm>
          <a:off x="4995191" y="4695795"/>
          <a:ext cx="2842176" cy="1765031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Phục</a:t>
          </a:r>
          <a:r>
            <a:rPr lang="en-US" sz="2000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vụ</a:t>
          </a:r>
          <a:r>
            <a:rPr lang="en-US" sz="2000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cho</a:t>
          </a:r>
          <a:r>
            <a:rPr lang="en-US" sz="2000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quá</a:t>
          </a:r>
          <a:r>
            <a:rPr lang="en-US" sz="2000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trình</a:t>
          </a:r>
          <a:r>
            <a:rPr lang="en-US" sz="2000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trừu</a:t>
          </a:r>
          <a:r>
            <a:rPr lang="en-US" sz="2000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tượng</a:t>
          </a:r>
          <a:r>
            <a:rPr lang="en-US" sz="2000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hóa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5411418" y="4954278"/>
        <a:ext cx="2009722" cy="1248065"/>
      </dsp:txXfrm>
    </dsp:sp>
    <dsp:sp modelId="{9D0A3A95-BA2C-414F-90E7-D759A7640D0C}">
      <dsp:nvSpPr>
        <dsp:cNvPr id="0" name=""/>
        <dsp:cNvSpPr/>
      </dsp:nvSpPr>
      <dsp:spPr>
        <a:xfrm>
          <a:off x="1155352" y="4532356"/>
          <a:ext cx="2581781" cy="1765031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Mở</a:t>
          </a:r>
          <a:r>
            <a:rPr lang="en-US" sz="2000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rộng</a:t>
          </a:r>
          <a:r>
            <a:rPr lang="en-US" sz="2000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khả</a:t>
          </a:r>
          <a:r>
            <a:rPr lang="en-US" sz="2000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năng</a:t>
          </a:r>
          <a:r>
            <a:rPr lang="en-US" sz="2000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ngôn</a:t>
          </a:r>
          <a:r>
            <a:rPr lang="en-US" sz="2000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ngữ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1533445" y="4790839"/>
        <a:ext cx="1825595" cy="1248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47C0C-9411-45DA-A305-2C695F6701A2}" type="datetimeFigureOut">
              <a:rPr lang="en-US" smtClean="0"/>
              <a:t>22/03/2022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ED72E-24E1-4003-A2F4-8BE29EF3C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50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22C2-AD0D-48A8-B83E-2904681192C0}" type="datetimeFigureOut">
              <a:rPr lang="en-US" smtClean="0"/>
              <a:t>22/03/2022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E7D7-3714-4C32-858A-846DCDDE6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46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22C2-AD0D-48A8-B83E-2904681192C0}" type="datetimeFigureOut">
              <a:rPr lang="en-US" smtClean="0"/>
              <a:t>22/03/2022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E7D7-3714-4C32-858A-846DCDDE6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9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22C2-AD0D-48A8-B83E-2904681192C0}" type="datetimeFigureOut">
              <a:rPr lang="en-US" smtClean="0"/>
              <a:t>22/03/2022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E7D7-3714-4C32-858A-846DCDDE6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4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22C2-AD0D-48A8-B83E-2904681192C0}" type="datetimeFigureOut">
              <a:rPr lang="en-US" smtClean="0"/>
              <a:t>22/03/2022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E7D7-3714-4C32-858A-846DCDDE6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33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22C2-AD0D-48A8-B83E-2904681192C0}" type="datetimeFigureOut">
              <a:rPr lang="en-US" smtClean="0"/>
              <a:t>22/03/2022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E7D7-3714-4C32-858A-846DCDDE6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0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22C2-AD0D-48A8-B83E-2904681192C0}" type="datetimeFigureOut">
              <a:rPr lang="en-US" smtClean="0"/>
              <a:t>22/03/2022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E7D7-3714-4C32-858A-846DCDDE6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22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22C2-AD0D-48A8-B83E-2904681192C0}" type="datetimeFigureOut">
              <a:rPr lang="en-US" smtClean="0"/>
              <a:t>22/03/2022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E7D7-3714-4C32-858A-846DCDDE6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0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22C2-AD0D-48A8-B83E-2904681192C0}" type="datetimeFigureOut">
              <a:rPr lang="en-US" smtClean="0"/>
              <a:t>22/03/2022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E7D7-3714-4C32-858A-846DCDDE6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71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22C2-AD0D-48A8-B83E-2904681192C0}" type="datetimeFigureOut">
              <a:rPr lang="en-US" smtClean="0"/>
              <a:t>22/03/2022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E7D7-3714-4C32-858A-846DCDDE6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33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22C2-AD0D-48A8-B83E-2904681192C0}" type="datetimeFigureOut">
              <a:rPr lang="en-US" smtClean="0"/>
              <a:t>22/03/2022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E7D7-3714-4C32-858A-846DCDDE6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02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22C2-AD0D-48A8-B83E-2904681192C0}" type="datetimeFigureOut">
              <a:rPr lang="en-US" smtClean="0"/>
              <a:t>22/03/2022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E7D7-3714-4C32-858A-846DCDDE6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09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922C2-AD0D-48A8-B83E-2904681192C0}" type="datetimeFigureOut">
              <a:rPr lang="en-US" smtClean="0"/>
              <a:t>22/03/2022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6E7D7-3714-4C32-858A-846DCDDE6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8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gif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174" y="24999"/>
            <a:ext cx="10966515" cy="68035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812" y="3700629"/>
            <a:ext cx="3494013" cy="31838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2F75571-D01C-4CAD-97C1-7C317EA83423}"/>
              </a:ext>
            </a:extLst>
          </p:cNvPr>
          <p:cNvSpPr/>
          <p:nvPr/>
        </p:nvSpPr>
        <p:spPr>
          <a:xfrm>
            <a:off x="1745845" y="1448280"/>
            <a:ext cx="8904583" cy="2553945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pPr algn="ctr"/>
            <a:r>
              <a:rPr lang="en-US" sz="5332" b="1" u="sng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CHƯƠNG VI:</a:t>
            </a:r>
            <a:endParaRPr lang="en-US" sz="5332" b="1" u="sng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5332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CHƯƠNG TRÌNH CON </a:t>
            </a:r>
          </a:p>
          <a:p>
            <a:pPr algn="ctr"/>
            <a:r>
              <a:rPr lang="en-US" sz="5332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VÀ LẬP TRÌNH CÓ CẤU TRÚC</a:t>
            </a:r>
            <a:endParaRPr lang="en-US" sz="5332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18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780424" y="381794"/>
            <a:ext cx="5281824" cy="1015735"/>
          </a:xfrm>
          <a:prstGeom prst="roundRect">
            <a:avLst/>
          </a:prstGeom>
          <a:solidFill>
            <a:srgbClr val="92D050">
              <a:alpha val="35000"/>
            </a:srgbClr>
          </a:solidFill>
          <a:ln cap="flat">
            <a:solidFill>
              <a:srgbClr val="92D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TÍNH DIỆN TÍCH CỦA 1 TAM GIÁC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44023" y="381795"/>
            <a:ext cx="5992839" cy="3682206"/>
          </a:xfrm>
          <a:prstGeom prst="roundRect">
            <a:avLst/>
          </a:prstGeom>
          <a:noFill/>
          <a:ln>
            <a:solidFill>
              <a:srgbClr val="FF0000">
                <a:alpha val="6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66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float </a:t>
            </a:r>
            <a:r>
              <a:rPr lang="en-US" sz="2666" b="1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Dientich</a:t>
            </a:r>
            <a:r>
              <a:rPr lang="en-US" sz="2666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199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 a, int b, int c </a:t>
            </a:r>
            <a:r>
              <a:rPr lang="en-US" sz="2666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666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66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 lvl="1"/>
            <a:r>
              <a:rPr lang="en-US" sz="2666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float </a:t>
            </a:r>
            <a:r>
              <a:rPr lang="en-US" sz="3199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dt</a:t>
            </a:r>
            <a:r>
              <a:rPr lang="en-US" sz="3199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p</a:t>
            </a:r>
            <a:r>
              <a:rPr lang="en-US" sz="2666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2666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666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p = </a:t>
            </a:r>
            <a:r>
              <a:rPr lang="en-US" sz="266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66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a+b+c</a:t>
            </a:r>
            <a:r>
              <a:rPr lang="en-US" sz="266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)/2;</a:t>
            </a:r>
          </a:p>
          <a:p>
            <a:pPr lvl="1"/>
            <a:r>
              <a:rPr lang="en-US" sz="2666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dt = </a:t>
            </a:r>
            <a:r>
              <a:rPr lang="en-US" sz="2666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sqrt</a:t>
            </a:r>
            <a:r>
              <a:rPr lang="en-US" sz="266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(p* (p-a)*(p-b)*(p-c));</a:t>
            </a:r>
          </a:p>
          <a:p>
            <a:pPr lvl="1"/>
            <a:r>
              <a:rPr lang="en-US" sz="2666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return </a:t>
            </a:r>
            <a:r>
              <a:rPr lang="en-US" sz="2666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dt</a:t>
            </a:r>
            <a:r>
              <a:rPr lang="en-US" sz="2666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lvl="1"/>
            <a:r>
              <a:rPr lang="en-US" sz="2666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endParaRPr lang="en-US" sz="2666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rot="5400000">
            <a:off x="2692109" y="4570810"/>
            <a:ext cx="1015735" cy="211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507868" y="5218666"/>
            <a:ext cx="5992839" cy="1218883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en-US" sz="2399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Có kết quả trả về là một </a:t>
            </a:r>
            <a:r>
              <a:rPr lang="en-US" sz="2399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399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99">
                <a:latin typeface="Arial" pitchFamily="34" charset="0"/>
                <a:cs typeface="Arial" pitchFamily="34" charset="0"/>
              </a:rPr>
              <a:t>thực</a:t>
            </a:r>
            <a:r>
              <a:rPr lang="en-US" sz="2399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399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3" descr="1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1618" y="4952604"/>
            <a:ext cx="2539339" cy="1697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957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/>
        </p:nvGrpSpPr>
        <p:grpSpPr>
          <a:xfrm>
            <a:off x="94540" y="14664"/>
            <a:ext cx="5492004" cy="2562581"/>
            <a:chOff x="1143000" y="0"/>
            <a:chExt cx="4648200" cy="2057400"/>
          </a:xfrm>
        </p:grpSpPr>
        <p:sp>
          <p:nvSpPr>
            <p:cNvPr id="3" name="Horizontal Scroll 2"/>
            <p:cNvSpPr/>
            <p:nvPr/>
          </p:nvSpPr>
          <p:spPr>
            <a:xfrm>
              <a:off x="1143000" y="0"/>
              <a:ext cx="4648200" cy="2057400"/>
            </a:xfrm>
            <a:prstGeom prst="horizontalScroll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71600" y="457200"/>
              <a:ext cx="4114800" cy="155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99" i="1" dirty="0" err="1"/>
                <a:t>Vậy</a:t>
              </a:r>
              <a:r>
                <a:rPr lang="en-US" sz="3199" i="1" dirty="0"/>
                <a:t> </a:t>
              </a:r>
              <a:r>
                <a:rPr lang="en-US" sz="3199" i="1" dirty="0" err="1"/>
                <a:t>các</a:t>
              </a:r>
              <a:r>
                <a:rPr lang="en-US" sz="3199" i="1" dirty="0"/>
                <a:t> </a:t>
              </a:r>
              <a:r>
                <a:rPr lang="en-US" sz="3199" i="1" dirty="0" err="1"/>
                <a:t>em</a:t>
              </a:r>
              <a:r>
                <a:rPr lang="en-US" sz="3199" i="1" dirty="0"/>
                <a:t> </a:t>
              </a:r>
              <a:r>
                <a:rPr lang="en-US" sz="3199" i="1" dirty="0" err="1"/>
                <a:t>cho</a:t>
              </a:r>
              <a:r>
                <a:rPr lang="en-US" sz="3199" i="1" dirty="0"/>
                <a:t> </a:t>
              </a:r>
              <a:r>
                <a:rPr lang="en-US" sz="3199" i="1" dirty="0" err="1"/>
                <a:t>biết</a:t>
              </a:r>
              <a:r>
                <a:rPr lang="en-US" sz="3199" i="1" dirty="0"/>
                <a:t> </a:t>
              </a:r>
              <a:r>
                <a:rPr lang="en-US" sz="3199" i="1" dirty="0" err="1"/>
                <a:t>hàm</a:t>
              </a:r>
              <a:r>
                <a:rPr lang="en-US" sz="3199" i="1" dirty="0"/>
                <a:t> </a:t>
              </a:r>
              <a:r>
                <a:rPr lang="en-US" sz="3199" i="1" dirty="0" err="1"/>
                <a:t>có</a:t>
              </a:r>
              <a:r>
                <a:rPr lang="en-US" sz="3199" i="1" dirty="0"/>
                <a:t> </a:t>
              </a:r>
              <a:r>
                <a:rPr lang="en-US" sz="3199" i="1" dirty="0" err="1"/>
                <a:t>đặc</a:t>
              </a:r>
              <a:r>
                <a:rPr lang="en-US" sz="3199" i="1" dirty="0"/>
                <a:t> </a:t>
              </a:r>
              <a:r>
                <a:rPr lang="en-US" sz="3199" i="1" dirty="0" err="1"/>
                <a:t>điểm</a:t>
              </a:r>
              <a:r>
                <a:rPr lang="en-US" sz="3199" i="1" dirty="0"/>
                <a:t> </a:t>
              </a:r>
              <a:r>
                <a:rPr lang="en-US" sz="3199" i="1" err="1"/>
                <a:t>gì</a:t>
              </a:r>
              <a:r>
                <a:rPr lang="en-US" sz="3199" i="1"/>
                <a:t>? (</a:t>
              </a:r>
              <a:r>
                <a:rPr lang="en-US" sz="3199" i="1" dirty="0"/>
                <a:t>Hay </a:t>
              </a:r>
              <a:r>
                <a:rPr lang="en-US" sz="3199" i="1" dirty="0" err="1"/>
                <a:t>hàm</a:t>
              </a:r>
              <a:r>
                <a:rPr lang="en-US" sz="3199" i="1" dirty="0"/>
                <a:t> </a:t>
              </a:r>
              <a:r>
                <a:rPr lang="en-US" sz="3199" i="1" dirty="0" err="1"/>
                <a:t>là</a:t>
              </a:r>
              <a:r>
                <a:rPr lang="en-US" sz="3199" i="1" dirty="0"/>
                <a:t> </a:t>
              </a:r>
              <a:r>
                <a:rPr lang="en-US" sz="3199" i="1" dirty="0" err="1"/>
                <a:t>gì</a:t>
              </a:r>
              <a:r>
                <a:rPr lang="en-US" sz="3199" i="1" dirty="0"/>
                <a:t> ?).</a:t>
              </a:r>
              <a:endParaRPr lang="en-US" sz="3199" dirty="0"/>
            </a:p>
            <a:p>
              <a:endParaRPr lang="en-US" sz="2399" dirty="0"/>
            </a:p>
          </p:txBody>
        </p:sp>
      </p:grpSp>
      <p:grpSp>
        <p:nvGrpSpPr>
          <p:cNvPr id="5" name="Group 31"/>
          <p:cNvGrpSpPr/>
          <p:nvPr/>
        </p:nvGrpSpPr>
        <p:grpSpPr>
          <a:xfrm>
            <a:off x="6195986" y="483367"/>
            <a:ext cx="5786418" cy="2205865"/>
            <a:chOff x="4648200" y="1219200"/>
            <a:chExt cx="4340944" cy="1654830"/>
          </a:xfrm>
        </p:grpSpPr>
        <p:grpSp>
          <p:nvGrpSpPr>
            <p:cNvPr id="6" name="Group 10"/>
            <p:cNvGrpSpPr/>
            <p:nvPr/>
          </p:nvGrpSpPr>
          <p:grpSpPr>
            <a:xfrm>
              <a:off x="4648200" y="1219200"/>
              <a:ext cx="4340944" cy="1654830"/>
              <a:chOff x="4003037" y="1001857"/>
              <a:chExt cx="4340944" cy="1654830"/>
            </a:xfrm>
          </p:grpSpPr>
          <p:sp>
            <p:nvSpPr>
              <p:cNvPr id="8" name="Freeform 6"/>
              <p:cNvSpPr>
                <a:spLocks/>
              </p:cNvSpPr>
              <p:nvPr/>
            </p:nvSpPr>
            <p:spPr bwMode="gray">
              <a:xfrm rot="14128376">
                <a:off x="5296849" y="-291955"/>
                <a:ext cx="1374775" cy="39624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14"/>
                  </a:cxn>
                  <a:cxn ang="0">
                    <a:pos x="98" y="32"/>
                  </a:cxn>
                  <a:cxn ang="0">
                    <a:pos x="147" y="54"/>
                  </a:cxn>
                  <a:cxn ang="0">
                    <a:pos x="195" y="81"/>
                  </a:cxn>
                  <a:cxn ang="0">
                    <a:pos x="242" y="111"/>
                  </a:cxn>
                  <a:cxn ang="0">
                    <a:pos x="288" y="147"/>
                  </a:cxn>
                  <a:cxn ang="0">
                    <a:pos x="333" y="185"/>
                  </a:cxn>
                  <a:cxn ang="0">
                    <a:pos x="377" y="228"/>
                  </a:cxn>
                  <a:cxn ang="0">
                    <a:pos x="418" y="275"/>
                  </a:cxn>
                  <a:cxn ang="0">
                    <a:pos x="457" y="325"/>
                  </a:cxn>
                  <a:cxn ang="0">
                    <a:pos x="493" y="379"/>
                  </a:cxn>
                  <a:cxn ang="0">
                    <a:pos x="526" y="437"/>
                  </a:cxn>
                  <a:cxn ang="0">
                    <a:pos x="555" y="497"/>
                  </a:cxn>
                  <a:cxn ang="0">
                    <a:pos x="582" y="562"/>
                  </a:cxn>
                  <a:cxn ang="0">
                    <a:pos x="604" y="630"/>
                  </a:cxn>
                  <a:cxn ang="0">
                    <a:pos x="621" y="700"/>
                  </a:cxn>
                  <a:cxn ang="0">
                    <a:pos x="634" y="774"/>
                  </a:cxn>
                  <a:cxn ang="0">
                    <a:pos x="642" y="851"/>
                  </a:cxn>
                  <a:cxn ang="0">
                    <a:pos x="646" y="930"/>
                  </a:cxn>
                  <a:cxn ang="0">
                    <a:pos x="643" y="1011"/>
                  </a:cxn>
                  <a:cxn ang="0">
                    <a:pos x="636" y="1086"/>
                  </a:cxn>
                  <a:cxn ang="0">
                    <a:pos x="623" y="1160"/>
                  </a:cxn>
                  <a:cxn ang="0">
                    <a:pos x="607" y="1230"/>
                  </a:cxn>
                  <a:cxn ang="0">
                    <a:pos x="585" y="1297"/>
                  </a:cxn>
                  <a:cxn ang="0">
                    <a:pos x="561" y="1361"/>
                  </a:cxn>
                  <a:cxn ang="0">
                    <a:pos x="533" y="1421"/>
                  </a:cxn>
                  <a:cxn ang="0">
                    <a:pos x="500" y="1478"/>
                  </a:cxn>
                  <a:cxn ang="0">
                    <a:pos x="466" y="1532"/>
                  </a:cxn>
                  <a:cxn ang="0">
                    <a:pos x="428" y="1582"/>
                  </a:cxn>
                  <a:cxn ang="0">
                    <a:pos x="388" y="1627"/>
                  </a:cxn>
                  <a:cxn ang="0">
                    <a:pos x="345" y="1670"/>
                  </a:cxn>
                  <a:cxn ang="0">
                    <a:pos x="301" y="1709"/>
                  </a:cxn>
                  <a:cxn ang="0">
                    <a:pos x="254" y="1744"/>
                  </a:cxn>
                  <a:cxn ang="0">
                    <a:pos x="205" y="1776"/>
                  </a:cxn>
                  <a:cxn ang="0">
                    <a:pos x="156" y="1803"/>
                  </a:cxn>
                  <a:cxn ang="0">
                    <a:pos x="104" y="1826"/>
                  </a:cxn>
                  <a:cxn ang="0">
                    <a:pos x="53" y="1846"/>
                  </a:cxn>
                  <a:cxn ang="0">
                    <a:pos x="0" y="1861"/>
                  </a:cxn>
                  <a:cxn ang="0">
                    <a:pos x="0" y="0"/>
                  </a:cxn>
                </a:cxnLst>
                <a:rect l="0" t="0" r="r" b="b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rgbClr val="A43010">
                      <a:gamma/>
                      <a:tint val="0"/>
                      <a:invGamma/>
                    </a:srgbClr>
                  </a:gs>
                  <a:gs pos="100000">
                    <a:srgbClr val="A43010"/>
                  </a:gs>
                </a:gsLst>
                <a:lin ang="0" scaled="1"/>
              </a:gra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2399"/>
              </a:p>
            </p:txBody>
          </p:sp>
          <p:sp>
            <p:nvSpPr>
              <p:cNvPr id="9" name="Freeform 10"/>
              <p:cNvSpPr>
                <a:spLocks/>
              </p:cNvSpPr>
              <p:nvPr/>
            </p:nvSpPr>
            <p:spPr bwMode="gray">
              <a:xfrm rot="15545680">
                <a:off x="5675393" y="-11900"/>
                <a:ext cx="1374775" cy="39624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14"/>
                  </a:cxn>
                  <a:cxn ang="0">
                    <a:pos x="98" y="32"/>
                  </a:cxn>
                  <a:cxn ang="0">
                    <a:pos x="147" y="54"/>
                  </a:cxn>
                  <a:cxn ang="0">
                    <a:pos x="195" y="81"/>
                  </a:cxn>
                  <a:cxn ang="0">
                    <a:pos x="242" y="111"/>
                  </a:cxn>
                  <a:cxn ang="0">
                    <a:pos x="288" y="147"/>
                  </a:cxn>
                  <a:cxn ang="0">
                    <a:pos x="333" y="185"/>
                  </a:cxn>
                  <a:cxn ang="0">
                    <a:pos x="377" y="228"/>
                  </a:cxn>
                  <a:cxn ang="0">
                    <a:pos x="418" y="275"/>
                  </a:cxn>
                  <a:cxn ang="0">
                    <a:pos x="457" y="325"/>
                  </a:cxn>
                  <a:cxn ang="0">
                    <a:pos x="493" y="379"/>
                  </a:cxn>
                  <a:cxn ang="0">
                    <a:pos x="526" y="437"/>
                  </a:cxn>
                  <a:cxn ang="0">
                    <a:pos x="555" y="497"/>
                  </a:cxn>
                  <a:cxn ang="0">
                    <a:pos x="582" y="562"/>
                  </a:cxn>
                  <a:cxn ang="0">
                    <a:pos x="604" y="630"/>
                  </a:cxn>
                  <a:cxn ang="0">
                    <a:pos x="621" y="700"/>
                  </a:cxn>
                  <a:cxn ang="0">
                    <a:pos x="634" y="774"/>
                  </a:cxn>
                  <a:cxn ang="0">
                    <a:pos x="642" y="851"/>
                  </a:cxn>
                  <a:cxn ang="0">
                    <a:pos x="646" y="930"/>
                  </a:cxn>
                  <a:cxn ang="0">
                    <a:pos x="643" y="1011"/>
                  </a:cxn>
                  <a:cxn ang="0">
                    <a:pos x="636" y="1086"/>
                  </a:cxn>
                  <a:cxn ang="0">
                    <a:pos x="623" y="1160"/>
                  </a:cxn>
                  <a:cxn ang="0">
                    <a:pos x="607" y="1230"/>
                  </a:cxn>
                  <a:cxn ang="0">
                    <a:pos x="585" y="1297"/>
                  </a:cxn>
                  <a:cxn ang="0">
                    <a:pos x="561" y="1361"/>
                  </a:cxn>
                  <a:cxn ang="0">
                    <a:pos x="533" y="1421"/>
                  </a:cxn>
                  <a:cxn ang="0">
                    <a:pos x="500" y="1478"/>
                  </a:cxn>
                  <a:cxn ang="0">
                    <a:pos x="466" y="1532"/>
                  </a:cxn>
                  <a:cxn ang="0">
                    <a:pos x="428" y="1582"/>
                  </a:cxn>
                  <a:cxn ang="0">
                    <a:pos x="388" y="1627"/>
                  </a:cxn>
                  <a:cxn ang="0">
                    <a:pos x="345" y="1670"/>
                  </a:cxn>
                  <a:cxn ang="0">
                    <a:pos x="301" y="1709"/>
                  </a:cxn>
                  <a:cxn ang="0">
                    <a:pos x="254" y="1744"/>
                  </a:cxn>
                  <a:cxn ang="0">
                    <a:pos x="205" y="1776"/>
                  </a:cxn>
                  <a:cxn ang="0">
                    <a:pos x="156" y="1803"/>
                  </a:cxn>
                  <a:cxn ang="0">
                    <a:pos x="104" y="1826"/>
                  </a:cxn>
                  <a:cxn ang="0">
                    <a:pos x="53" y="1846"/>
                  </a:cxn>
                  <a:cxn ang="0">
                    <a:pos x="0" y="1861"/>
                  </a:cxn>
                  <a:cxn ang="0">
                    <a:pos x="0" y="0"/>
                  </a:cxn>
                </a:cxnLst>
                <a:rect l="0" t="0" r="r" b="b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rgbClr val="FFE6CD">
                      <a:gamma/>
                      <a:tint val="0"/>
                      <a:invGamma/>
                    </a:srgbClr>
                  </a:gs>
                  <a:gs pos="100000">
                    <a:srgbClr val="FFE6CD"/>
                  </a:gs>
                </a:gsLst>
                <a:lin ang="0" scaled="1"/>
              </a:gra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2399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5791200" y="1828800"/>
              <a:ext cx="2709476" cy="4386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199" dirty="0" err="1"/>
                <a:t>Là</a:t>
              </a:r>
              <a:r>
                <a:rPr lang="en-US" sz="3199" dirty="0"/>
                <a:t> </a:t>
              </a:r>
              <a:r>
                <a:rPr lang="en-US" sz="3199" dirty="0" err="1"/>
                <a:t>chương</a:t>
              </a:r>
              <a:r>
                <a:rPr lang="en-US" sz="3199" dirty="0"/>
                <a:t> </a:t>
              </a:r>
              <a:r>
                <a:rPr lang="en-US" sz="3199" dirty="0" err="1"/>
                <a:t>trình</a:t>
              </a:r>
              <a:r>
                <a:rPr lang="en-US" sz="3199" dirty="0"/>
                <a:t> con </a:t>
              </a:r>
            </a:p>
          </p:txBody>
        </p:sp>
      </p:grpSp>
      <p:grpSp>
        <p:nvGrpSpPr>
          <p:cNvPr id="10" name="Group 32"/>
          <p:cNvGrpSpPr/>
          <p:nvPr/>
        </p:nvGrpSpPr>
        <p:grpSpPr>
          <a:xfrm>
            <a:off x="6805427" y="3124280"/>
            <a:ext cx="2503673" cy="4469236"/>
            <a:chOff x="5105400" y="3200400"/>
            <a:chExt cx="1810308" cy="3352800"/>
          </a:xfrm>
        </p:grpSpPr>
        <p:grpSp>
          <p:nvGrpSpPr>
            <p:cNvPr id="11" name="Group 18"/>
            <p:cNvGrpSpPr/>
            <p:nvPr/>
          </p:nvGrpSpPr>
          <p:grpSpPr>
            <a:xfrm>
              <a:off x="5105400" y="3200400"/>
              <a:ext cx="1810308" cy="3352800"/>
              <a:chOff x="5791200" y="2790822"/>
              <a:chExt cx="1810308" cy="4067178"/>
            </a:xfrm>
          </p:grpSpPr>
          <p:sp>
            <p:nvSpPr>
              <p:cNvPr id="13" name="Freeform 4"/>
              <p:cNvSpPr>
                <a:spLocks/>
              </p:cNvSpPr>
              <p:nvPr/>
            </p:nvSpPr>
            <p:spPr bwMode="gray">
              <a:xfrm rot="20805504">
                <a:off x="6226733" y="2790822"/>
                <a:ext cx="1374775" cy="39624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14"/>
                  </a:cxn>
                  <a:cxn ang="0">
                    <a:pos x="98" y="32"/>
                  </a:cxn>
                  <a:cxn ang="0">
                    <a:pos x="147" y="54"/>
                  </a:cxn>
                  <a:cxn ang="0">
                    <a:pos x="195" y="81"/>
                  </a:cxn>
                  <a:cxn ang="0">
                    <a:pos x="242" y="111"/>
                  </a:cxn>
                  <a:cxn ang="0">
                    <a:pos x="288" y="147"/>
                  </a:cxn>
                  <a:cxn ang="0">
                    <a:pos x="333" y="185"/>
                  </a:cxn>
                  <a:cxn ang="0">
                    <a:pos x="377" y="228"/>
                  </a:cxn>
                  <a:cxn ang="0">
                    <a:pos x="418" y="275"/>
                  </a:cxn>
                  <a:cxn ang="0">
                    <a:pos x="457" y="325"/>
                  </a:cxn>
                  <a:cxn ang="0">
                    <a:pos x="493" y="379"/>
                  </a:cxn>
                  <a:cxn ang="0">
                    <a:pos x="526" y="437"/>
                  </a:cxn>
                  <a:cxn ang="0">
                    <a:pos x="555" y="497"/>
                  </a:cxn>
                  <a:cxn ang="0">
                    <a:pos x="582" y="562"/>
                  </a:cxn>
                  <a:cxn ang="0">
                    <a:pos x="604" y="630"/>
                  </a:cxn>
                  <a:cxn ang="0">
                    <a:pos x="621" y="700"/>
                  </a:cxn>
                  <a:cxn ang="0">
                    <a:pos x="634" y="774"/>
                  </a:cxn>
                  <a:cxn ang="0">
                    <a:pos x="642" y="851"/>
                  </a:cxn>
                  <a:cxn ang="0">
                    <a:pos x="646" y="930"/>
                  </a:cxn>
                  <a:cxn ang="0">
                    <a:pos x="643" y="1011"/>
                  </a:cxn>
                  <a:cxn ang="0">
                    <a:pos x="636" y="1086"/>
                  </a:cxn>
                  <a:cxn ang="0">
                    <a:pos x="623" y="1160"/>
                  </a:cxn>
                  <a:cxn ang="0">
                    <a:pos x="607" y="1230"/>
                  </a:cxn>
                  <a:cxn ang="0">
                    <a:pos x="585" y="1297"/>
                  </a:cxn>
                  <a:cxn ang="0">
                    <a:pos x="561" y="1361"/>
                  </a:cxn>
                  <a:cxn ang="0">
                    <a:pos x="533" y="1421"/>
                  </a:cxn>
                  <a:cxn ang="0">
                    <a:pos x="500" y="1478"/>
                  </a:cxn>
                  <a:cxn ang="0">
                    <a:pos x="466" y="1532"/>
                  </a:cxn>
                  <a:cxn ang="0">
                    <a:pos x="428" y="1582"/>
                  </a:cxn>
                  <a:cxn ang="0">
                    <a:pos x="388" y="1627"/>
                  </a:cxn>
                  <a:cxn ang="0">
                    <a:pos x="345" y="1670"/>
                  </a:cxn>
                  <a:cxn ang="0">
                    <a:pos x="301" y="1709"/>
                  </a:cxn>
                  <a:cxn ang="0">
                    <a:pos x="254" y="1744"/>
                  </a:cxn>
                  <a:cxn ang="0">
                    <a:pos x="205" y="1776"/>
                  </a:cxn>
                  <a:cxn ang="0">
                    <a:pos x="156" y="1803"/>
                  </a:cxn>
                  <a:cxn ang="0">
                    <a:pos x="104" y="1826"/>
                  </a:cxn>
                  <a:cxn ang="0">
                    <a:pos x="53" y="1846"/>
                  </a:cxn>
                  <a:cxn ang="0">
                    <a:pos x="0" y="1861"/>
                  </a:cxn>
                  <a:cxn ang="0">
                    <a:pos x="0" y="0"/>
                  </a:cxn>
                </a:cxnLst>
                <a:rect l="0" t="0" r="r" b="b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rgbClr val="4516AE">
                      <a:gamma/>
                      <a:tint val="0"/>
                      <a:invGamma/>
                    </a:srgbClr>
                  </a:gs>
                  <a:gs pos="100000">
                    <a:srgbClr val="4516AE"/>
                  </a:gs>
                </a:gsLst>
                <a:lin ang="0" scaled="1"/>
              </a:gra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2399"/>
              </a:p>
            </p:txBody>
          </p:sp>
          <p:sp>
            <p:nvSpPr>
              <p:cNvPr id="14" name="Freeform 8"/>
              <p:cNvSpPr>
                <a:spLocks/>
              </p:cNvSpPr>
              <p:nvPr/>
            </p:nvSpPr>
            <p:spPr bwMode="gray">
              <a:xfrm>
                <a:off x="5791200" y="2895600"/>
                <a:ext cx="1374775" cy="39624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14"/>
                  </a:cxn>
                  <a:cxn ang="0">
                    <a:pos x="98" y="32"/>
                  </a:cxn>
                  <a:cxn ang="0">
                    <a:pos x="147" y="54"/>
                  </a:cxn>
                  <a:cxn ang="0">
                    <a:pos x="195" y="81"/>
                  </a:cxn>
                  <a:cxn ang="0">
                    <a:pos x="242" y="111"/>
                  </a:cxn>
                  <a:cxn ang="0">
                    <a:pos x="288" y="147"/>
                  </a:cxn>
                  <a:cxn ang="0">
                    <a:pos x="333" y="185"/>
                  </a:cxn>
                  <a:cxn ang="0">
                    <a:pos x="377" y="228"/>
                  </a:cxn>
                  <a:cxn ang="0">
                    <a:pos x="418" y="275"/>
                  </a:cxn>
                  <a:cxn ang="0">
                    <a:pos x="457" y="325"/>
                  </a:cxn>
                  <a:cxn ang="0">
                    <a:pos x="493" y="379"/>
                  </a:cxn>
                  <a:cxn ang="0">
                    <a:pos x="526" y="437"/>
                  </a:cxn>
                  <a:cxn ang="0">
                    <a:pos x="555" y="497"/>
                  </a:cxn>
                  <a:cxn ang="0">
                    <a:pos x="582" y="562"/>
                  </a:cxn>
                  <a:cxn ang="0">
                    <a:pos x="604" y="630"/>
                  </a:cxn>
                  <a:cxn ang="0">
                    <a:pos x="621" y="700"/>
                  </a:cxn>
                  <a:cxn ang="0">
                    <a:pos x="634" y="774"/>
                  </a:cxn>
                  <a:cxn ang="0">
                    <a:pos x="642" y="851"/>
                  </a:cxn>
                  <a:cxn ang="0">
                    <a:pos x="646" y="930"/>
                  </a:cxn>
                  <a:cxn ang="0">
                    <a:pos x="643" y="1011"/>
                  </a:cxn>
                  <a:cxn ang="0">
                    <a:pos x="636" y="1086"/>
                  </a:cxn>
                  <a:cxn ang="0">
                    <a:pos x="623" y="1160"/>
                  </a:cxn>
                  <a:cxn ang="0">
                    <a:pos x="607" y="1230"/>
                  </a:cxn>
                  <a:cxn ang="0">
                    <a:pos x="585" y="1297"/>
                  </a:cxn>
                  <a:cxn ang="0">
                    <a:pos x="561" y="1361"/>
                  </a:cxn>
                  <a:cxn ang="0">
                    <a:pos x="533" y="1421"/>
                  </a:cxn>
                  <a:cxn ang="0">
                    <a:pos x="500" y="1478"/>
                  </a:cxn>
                  <a:cxn ang="0">
                    <a:pos x="466" y="1532"/>
                  </a:cxn>
                  <a:cxn ang="0">
                    <a:pos x="428" y="1582"/>
                  </a:cxn>
                  <a:cxn ang="0">
                    <a:pos x="388" y="1627"/>
                  </a:cxn>
                  <a:cxn ang="0">
                    <a:pos x="345" y="1670"/>
                  </a:cxn>
                  <a:cxn ang="0">
                    <a:pos x="301" y="1709"/>
                  </a:cxn>
                  <a:cxn ang="0">
                    <a:pos x="254" y="1744"/>
                  </a:cxn>
                  <a:cxn ang="0">
                    <a:pos x="205" y="1776"/>
                  </a:cxn>
                  <a:cxn ang="0">
                    <a:pos x="156" y="1803"/>
                  </a:cxn>
                  <a:cxn ang="0">
                    <a:pos x="104" y="1826"/>
                  </a:cxn>
                  <a:cxn ang="0">
                    <a:pos x="53" y="1846"/>
                  </a:cxn>
                  <a:cxn ang="0">
                    <a:pos x="0" y="1861"/>
                  </a:cxn>
                  <a:cxn ang="0">
                    <a:pos x="0" y="0"/>
                  </a:cxn>
                </a:cxnLst>
                <a:rect l="0" t="0" r="r" b="b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rgbClr val="D5DDF3">
                      <a:gamma/>
                      <a:tint val="0"/>
                      <a:invGamma/>
                    </a:srgbClr>
                  </a:gs>
                  <a:gs pos="100000">
                    <a:srgbClr val="D5DDF3"/>
                  </a:gs>
                </a:gsLst>
                <a:lin ang="0" scaled="1"/>
              </a:gra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2399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5105400" y="3810000"/>
              <a:ext cx="1295400" cy="22852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199" dirty="0" err="1"/>
                <a:t>Thực</a:t>
              </a:r>
              <a:r>
                <a:rPr lang="en-US" sz="3199" dirty="0"/>
                <a:t> </a:t>
              </a:r>
              <a:r>
                <a:rPr lang="en-US" sz="3199" dirty="0" err="1"/>
                <a:t>hiện</a:t>
              </a:r>
              <a:endParaRPr lang="en-US" sz="3199" dirty="0"/>
            </a:p>
            <a:p>
              <a:r>
                <a:rPr lang="en-US" sz="3199" dirty="0"/>
                <a:t> </a:t>
              </a:r>
              <a:r>
                <a:rPr lang="en-US" sz="3199" dirty="0" err="1"/>
                <a:t>một</a:t>
              </a:r>
              <a:r>
                <a:rPr lang="en-US" sz="3199" dirty="0"/>
                <a:t> </a:t>
              </a:r>
              <a:r>
                <a:rPr lang="en-US" sz="3199" dirty="0" err="1"/>
                <a:t>số</a:t>
              </a:r>
              <a:r>
                <a:rPr lang="en-US" sz="3199" dirty="0"/>
                <a:t> </a:t>
              </a:r>
              <a:r>
                <a:rPr lang="en-US" sz="3199" dirty="0" err="1"/>
                <a:t>thao</a:t>
              </a:r>
              <a:endParaRPr lang="en-US" sz="3199" dirty="0"/>
            </a:p>
            <a:p>
              <a:r>
                <a:rPr lang="en-US" sz="3199" dirty="0"/>
                <a:t> </a:t>
              </a:r>
              <a:r>
                <a:rPr lang="en-US" sz="3199" dirty="0" err="1"/>
                <a:t>tác</a:t>
              </a:r>
              <a:r>
                <a:rPr lang="en-US" sz="3199" dirty="0"/>
                <a:t> </a:t>
              </a:r>
              <a:r>
                <a:rPr lang="en-US" sz="3199" err="1"/>
                <a:t>nào</a:t>
              </a:r>
              <a:r>
                <a:rPr lang="en-US" sz="3199"/>
                <a:t> đó</a:t>
              </a:r>
              <a:endParaRPr lang="en-US" sz="2399" dirty="0"/>
            </a:p>
          </p:txBody>
        </p:sp>
      </p:grpSp>
      <p:grpSp>
        <p:nvGrpSpPr>
          <p:cNvPr id="15" name="Group 33"/>
          <p:cNvGrpSpPr/>
          <p:nvPr/>
        </p:nvGrpSpPr>
        <p:grpSpPr>
          <a:xfrm>
            <a:off x="1117309" y="3124279"/>
            <a:ext cx="5449891" cy="2169800"/>
            <a:chOff x="838200" y="3200400"/>
            <a:chExt cx="4088483" cy="1627774"/>
          </a:xfrm>
        </p:grpSpPr>
        <p:grpSp>
          <p:nvGrpSpPr>
            <p:cNvPr id="16" name="Group 19"/>
            <p:cNvGrpSpPr/>
            <p:nvPr/>
          </p:nvGrpSpPr>
          <p:grpSpPr>
            <a:xfrm>
              <a:off x="838200" y="3200400"/>
              <a:ext cx="4088483" cy="1627774"/>
              <a:chOff x="1333753" y="3973501"/>
              <a:chExt cx="4088483" cy="1627774"/>
            </a:xfrm>
          </p:grpSpPr>
          <p:sp>
            <p:nvSpPr>
              <p:cNvPr id="18" name="Freeform 5"/>
              <p:cNvSpPr>
                <a:spLocks/>
              </p:cNvSpPr>
              <p:nvPr/>
            </p:nvSpPr>
            <p:spPr bwMode="gray">
              <a:xfrm rot="5461794">
                <a:off x="2753648" y="2932688"/>
                <a:ext cx="1374775" cy="39624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14"/>
                  </a:cxn>
                  <a:cxn ang="0">
                    <a:pos x="98" y="32"/>
                  </a:cxn>
                  <a:cxn ang="0">
                    <a:pos x="147" y="54"/>
                  </a:cxn>
                  <a:cxn ang="0">
                    <a:pos x="195" y="81"/>
                  </a:cxn>
                  <a:cxn ang="0">
                    <a:pos x="242" y="111"/>
                  </a:cxn>
                  <a:cxn ang="0">
                    <a:pos x="288" y="147"/>
                  </a:cxn>
                  <a:cxn ang="0">
                    <a:pos x="333" y="185"/>
                  </a:cxn>
                  <a:cxn ang="0">
                    <a:pos x="377" y="228"/>
                  </a:cxn>
                  <a:cxn ang="0">
                    <a:pos x="418" y="275"/>
                  </a:cxn>
                  <a:cxn ang="0">
                    <a:pos x="457" y="325"/>
                  </a:cxn>
                  <a:cxn ang="0">
                    <a:pos x="493" y="379"/>
                  </a:cxn>
                  <a:cxn ang="0">
                    <a:pos x="526" y="437"/>
                  </a:cxn>
                  <a:cxn ang="0">
                    <a:pos x="555" y="497"/>
                  </a:cxn>
                  <a:cxn ang="0">
                    <a:pos x="582" y="562"/>
                  </a:cxn>
                  <a:cxn ang="0">
                    <a:pos x="604" y="630"/>
                  </a:cxn>
                  <a:cxn ang="0">
                    <a:pos x="621" y="700"/>
                  </a:cxn>
                  <a:cxn ang="0">
                    <a:pos x="634" y="774"/>
                  </a:cxn>
                  <a:cxn ang="0">
                    <a:pos x="642" y="851"/>
                  </a:cxn>
                  <a:cxn ang="0">
                    <a:pos x="646" y="930"/>
                  </a:cxn>
                  <a:cxn ang="0">
                    <a:pos x="643" y="1011"/>
                  </a:cxn>
                  <a:cxn ang="0">
                    <a:pos x="636" y="1086"/>
                  </a:cxn>
                  <a:cxn ang="0">
                    <a:pos x="623" y="1160"/>
                  </a:cxn>
                  <a:cxn ang="0">
                    <a:pos x="607" y="1230"/>
                  </a:cxn>
                  <a:cxn ang="0">
                    <a:pos x="585" y="1297"/>
                  </a:cxn>
                  <a:cxn ang="0">
                    <a:pos x="561" y="1361"/>
                  </a:cxn>
                  <a:cxn ang="0">
                    <a:pos x="533" y="1421"/>
                  </a:cxn>
                  <a:cxn ang="0">
                    <a:pos x="500" y="1478"/>
                  </a:cxn>
                  <a:cxn ang="0">
                    <a:pos x="466" y="1532"/>
                  </a:cxn>
                  <a:cxn ang="0">
                    <a:pos x="428" y="1582"/>
                  </a:cxn>
                  <a:cxn ang="0">
                    <a:pos x="388" y="1627"/>
                  </a:cxn>
                  <a:cxn ang="0">
                    <a:pos x="345" y="1670"/>
                  </a:cxn>
                  <a:cxn ang="0">
                    <a:pos x="301" y="1709"/>
                  </a:cxn>
                  <a:cxn ang="0">
                    <a:pos x="254" y="1744"/>
                  </a:cxn>
                  <a:cxn ang="0">
                    <a:pos x="205" y="1776"/>
                  </a:cxn>
                  <a:cxn ang="0">
                    <a:pos x="156" y="1803"/>
                  </a:cxn>
                  <a:cxn ang="0">
                    <a:pos x="104" y="1826"/>
                  </a:cxn>
                  <a:cxn ang="0">
                    <a:pos x="53" y="1846"/>
                  </a:cxn>
                  <a:cxn ang="0">
                    <a:pos x="0" y="1861"/>
                  </a:cxn>
                  <a:cxn ang="0">
                    <a:pos x="0" y="0"/>
                  </a:cxn>
                </a:cxnLst>
                <a:rect l="0" t="0" r="r" b="b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rgbClr val="004992">
                      <a:gamma/>
                      <a:tint val="0"/>
                      <a:invGamma/>
                    </a:srgbClr>
                  </a:gs>
                  <a:gs pos="100000">
                    <a:srgbClr val="004992"/>
                  </a:gs>
                </a:gsLst>
                <a:lin ang="0" scaled="1"/>
              </a:gra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2399"/>
              </a:p>
            </p:txBody>
          </p:sp>
          <p:sp>
            <p:nvSpPr>
              <p:cNvPr id="19" name="Freeform 9"/>
              <p:cNvSpPr>
                <a:spLocks/>
              </p:cNvSpPr>
              <p:nvPr/>
            </p:nvSpPr>
            <p:spPr bwMode="gray">
              <a:xfrm rot="6614760">
                <a:off x="2645611" y="2661643"/>
                <a:ext cx="1338684" cy="39624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14"/>
                  </a:cxn>
                  <a:cxn ang="0">
                    <a:pos x="98" y="32"/>
                  </a:cxn>
                  <a:cxn ang="0">
                    <a:pos x="147" y="54"/>
                  </a:cxn>
                  <a:cxn ang="0">
                    <a:pos x="195" y="81"/>
                  </a:cxn>
                  <a:cxn ang="0">
                    <a:pos x="242" y="111"/>
                  </a:cxn>
                  <a:cxn ang="0">
                    <a:pos x="288" y="147"/>
                  </a:cxn>
                  <a:cxn ang="0">
                    <a:pos x="333" y="185"/>
                  </a:cxn>
                  <a:cxn ang="0">
                    <a:pos x="377" y="228"/>
                  </a:cxn>
                  <a:cxn ang="0">
                    <a:pos x="418" y="275"/>
                  </a:cxn>
                  <a:cxn ang="0">
                    <a:pos x="457" y="325"/>
                  </a:cxn>
                  <a:cxn ang="0">
                    <a:pos x="493" y="379"/>
                  </a:cxn>
                  <a:cxn ang="0">
                    <a:pos x="526" y="437"/>
                  </a:cxn>
                  <a:cxn ang="0">
                    <a:pos x="555" y="497"/>
                  </a:cxn>
                  <a:cxn ang="0">
                    <a:pos x="582" y="562"/>
                  </a:cxn>
                  <a:cxn ang="0">
                    <a:pos x="604" y="630"/>
                  </a:cxn>
                  <a:cxn ang="0">
                    <a:pos x="621" y="700"/>
                  </a:cxn>
                  <a:cxn ang="0">
                    <a:pos x="634" y="774"/>
                  </a:cxn>
                  <a:cxn ang="0">
                    <a:pos x="642" y="851"/>
                  </a:cxn>
                  <a:cxn ang="0">
                    <a:pos x="646" y="930"/>
                  </a:cxn>
                  <a:cxn ang="0">
                    <a:pos x="643" y="1011"/>
                  </a:cxn>
                  <a:cxn ang="0">
                    <a:pos x="636" y="1086"/>
                  </a:cxn>
                  <a:cxn ang="0">
                    <a:pos x="623" y="1160"/>
                  </a:cxn>
                  <a:cxn ang="0">
                    <a:pos x="607" y="1230"/>
                  </a:cxn>
                  <a:cxn ang="0">
                    <a:pos x="585" y="1297"/>
                  </a:cxn>
                  <a:cxn ang="0">
                    <a:pos x="561" y="1361"/>
                  </a:cxn>
                  <a:cxn ang="0">
                    <a:pos x="533" y="1421"/>
                  </a:cxn>
                  <a:cxn ang="0">
                    <a:pos x="500" y="1478"/>
                  </a:cxn>
                  <a:cxn ang="0">
                    <a:pos x="466" y="1532"/>
                  </a:cxn>
                  <a:cxn ang="0">
                    <a:pos x="428" y="1582"/>
                  </a:cxn>
                  <a:cxn ang="0">
                    <a:pos x="388" y="1627"/>
                  </a:cxn>
                  <a:cxn ang="0">
                    <a:pos x="345" y="1670"/>
                  </a:cxn>
                  <a:cxn ang="0">
                    <a:pos x="301" y="1709"/>
                  </a:cxn>
                  <a:cxn ang="0">
                    <a:pos x="254" y="1744"/>
                  </a:cxn>
                  <a:cxn ang="0">
                    <a:pos x="205" y="1776"/>
                  </a:cxn>
                  <a:cxn ang="0">
                    <a:pos x="156" y="1803"/>
                  </a:cxn>
                  <a:cxn ang="0">
                    <a:pos x="104" y="1826"/>
                  </a:cxn>
                  <a:cxn ang="0">
                    <a:pos x="53" y="1846"/>
                  </a:cxn>
                  <a:cxn ang="0">
                    <a:pos x="0" y="1861"/>
                  </a:cxn>
                  <a:cxn ang="0">
                    <a:pos x="0" y="0"/>
                  </a:cxn>
                </a:cxnLst>
                <a:rect l="0" t="0" r="r" b="b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rgbClr val="A2EAE8">
                      <a:gamma/>
                      <a:tint val="0"/>
                      <a:invGamma/>
                    </a:srgbClr>
                  </a:gs>
                  <a:gs pos="100000">
                    <a:srgbClr val="A2EAE8"/>
                  </a:gs>
                </a:gsLst>
                <a:lin ang="0" scaled="1"/>
              </a:gra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2399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1981200" y="3352800"/>
              <a:ext cx="2271165" cy="8079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199" err="1"/>
                <a:t>Trả</a:t>
              </a:r>
              <a:r>
                <a:rPr lang="en-US" sz="3199"/>
                <a:t> về </a:t>
              </a:r>
              <a:r>
                <a:rPr lang="en-US" sz="3199" dirty="0" err="1"/>
                <a:t>giá</a:t>
              </a:r>
              <a:r>
                <a:rPr lang="en-US" sz="3199" dirty="0"/>
                <a:t>  </a:t>
              </a:r>
              <a:r>
                <a:rPr lang="en-US" sz="3199" dirty="0" err="1"/>
                <a:t>trị</a:t>
              </a:r>
              <a:r>
                <a:rPr lang="en-US" sz="3199" dirty="0"/>
                <a:t> qua</a:t>
              </a:r>
            </a:p>
            <a:p>
              <a:r>
                <a:rPr lang="en-US" sz="3199" dirty="0"/>
                <a:t> </a:t>
              </a:r>
              <a:r>
                <a:rPr lang="en-US" sz="3199" dirty="0" err="1"/>
                <a:t>tên</a:t>
              </a:r>
              <a:r>
                <a:rPr lang="en-US" sz="3199" dirty="0"/>
                <a:t> </a:t>
              </a:r>
              <a:r>
                <a:rPr lang="en-US" sz="3199" err="1"/>
                <a:t>của</a:t>
              </a:r>
              <a:r>
                <a:rPr lang="en-US" sz="3199"/>
                <a:t> hàm</a:t>
              </a:r>
              <a:endParaRPr lang="en-US" sz="3199" dirty="0"/>
            </a:p>
          </p:txBody>
        </p:sp>
      </p:grpSp>
      <p:grpSp>
        <p:nvGrpSpPr>
          <p:cNvPr id="20" name="Group 30"/>
          <p:cNvGrpSpPr/>
          <p:nvPr/>
        </p:nvGrpSpPr>
        <p:grpSpPr>
          <a:xfrm>
            <a:off x="5586544" y="2108545"/>
            <a:ext cx="2234618" cy="1828324"/>
            <a:chOff x="4191000" y="2438400"/>
            <a:chExt cx="1371600" cy="1371600"/>
          </a:xfrm>
        </p:grpSpPr>
        <p:sp>
          <p:nvSpPr>
            <p:cNvPr id="21" name="Oval 20"/>
            <p:cNvSpPr>
              <a:spLocks noChangeArrowheads="1"/>
            </p:cNvSpPr>
            <p:nvPr/>
          </p:nvSpPr>
          <p:spPr bwMode="gray">
            <a:xfrm>
              <a:off x="4191000" y="2438400"/>
              <a:ext cx="1371600" cy="13716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sz="2399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29100" y="2904901"/>
              <a:ext cx="1295400" cy="438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199" b="1"/>
                <a:t>Hàm</a:t>
              </a:r>
              <a:endParaRPr lang="en-US" sz="3199" b="1" dirty="0"/>
            </a:p>
          </p:txBody>
        </p:sp>
      </p:grpSp>
      <p:pic>
        <p:nvPicPr>
          <p:cNvPr id="23" name="Picture 18" descr="original_pencil_w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55781" y="5258217"/>
            <a:ext cx="2133044" cy="15997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672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749822" y="343207"/>
            <a:ext cx="5281824" cy="101573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XUẤT RA CÁC KÝ TỰ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749822" y="1803823"/>
            <a:ext cx="5281824" cy="335192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66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void  xuatkytu(int k, char ky_tu);</a:t>
            </a:r>
            <a:endParaRPr lang="en-US" sz="2666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666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{</a:t>
            </a:r>
          </a:p>
          <a:p>
            <a:r>
              <a:rPr lang="en-US" sz="2666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int i;</a:t>
            </a:r>
            <a:endParaRPr lang="en-US" sz="2666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666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for (i=1; i&lt;=k; i++)</a:t>
            </a:r>
            <a:endParaRPr lang="en-US" sz="2666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666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cout&lt;&lt;ky_tu;</a:t>
            </a:r>
            <a:endParaRPr lang="en-US" sz="2666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666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2666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749822" y="5517931"/>
            <a:ext cx="5281824" cy="121888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en-US" sz="2399" dirty="0">
                <a:solidFill>
                  <a:schemeClr val="tx1"/>
                </a:solidFill>
              </a:rPr>
              <a:t>- Kết quả trả về không phải là một giá trị.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9143735" y="5155750"/>
            <a:ext cx="1" cy="36218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0" descr="3D_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2484" y="5077968"/>
            <a:ext cx="1929897" cy="1714054"/>
          </a:xfrm>
          <a:prstGeom prst="rect">
            <a:avLst/>
          </a:prstGeom>
          <a:noFill/>
        </p:spPr>
      </p:pic>
      <p:grpSp>
        <p:nvGrpSpPr>
          <p:cNvPr id="7" name="Group 9"/>
          <p:cNvGrpSpPr/>
          <p:nvPr/>
        </p:nvGrpSpPr>
        <p:grpSpPr>
          <a:xfrm>
            <a:off x="215409" y="3827272"/>
            <a:ext cx="9547913" cy="2517608"/>
            <a:chOff x="8438392" y="3505200"/>
            <a:chExt cx="7162800" cy="2209799"/>
          </a:xfrm>
        </p:grpSpPr>
        <p:sp>
          <p:nvSpPr>
            <p:cNvPr id="8" name="Rounded Rectangle 7"/>
            <p:cNvSpPr/>
            <p:nvPr/>
          </p:nvSpPr>
          <p:spPr>
            <a:xfrm>
              <a:off x="8438392" y="3505200"/>
              <a:ext cx="7162800" cy="21336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743191" y="3581400"/>
              <a:ext cx="6629400" cy="2133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199" i="1" dirty="0">
                  <a:latin typeface="Times New Roman"/>
                  <a:ea typeface="Times New Roman"/>
                  <a:cs typeface="Times New Roman"/>
                </a:rPr>
                <a:t>-</a:t>
              </a:r>
              <a:r>
                <a:rPr lang="en-US" sz="3199" i="1" dirty="0" err="1">
                  <a:latin typeface="Times New Roman"/>
                  <a:ea typeface="Times New Roman"/>
                  <a:cs typeface="Times New Roman"/>
                </a:rPr>
                <a:t>Dùng</a:t>
              </a:r>
              <a:r>
                <a:rPr lang="en-US" sz="3199" i="1" dirty="0">
                  <a:latin typeface="Times New Roman"/>
                  <a:ea typeface="Times New Roman"/>
                  <a:cs typeface="Times New Roman"/>
                </a:rPr>
                <a:t> </a:t>
              </a:r>
              <a:r>
                <a:rPr lang="en-US" sz="3199" i="1" dirty="0" err="1">
                  <a:latin typeface="Times New Roman"/>
                  <a:ea typeface="Times New Roman"/>
                  <a:cs typeface="Times New Roman"/>
                </a:rPr>
                <a:t>để</a:t>
              </a:r>
              <a:r>
                <a:rPr lang="en-US" sz="3199" i="1" dirty="0">
                  <a:latin typeface="Times New Roman"/>
                  <a:ea typeface="Times New Roman"/>
                  <a:cs typeface="Times New Roman"/>
                </a:rPr>
                <a:t> </a:t>
              </a:r>
              <a:r>
                <a:rPr lang="en-US" sz="3199" i="1" dirty="0" err="1">
                  <a:latin typeface="Times New Roman"/>
                  <a:ea typeface="Times New Roman"/>
                  <a:cs typeface="Times New Roman"/>
                </a:rPr>
                <a:t>đưa</a:t>
              </a:r>
              <a:r>
                <a:rPr lang="en-US" sz="3199" i="1" dirty="0">
                  <a:latin typeface="Times New Roman"/>
                  <a:ea typeface="Times New Roman"/>
                  <a:cs typeface="Times New Roman"/>
                </a:rPr>
                <a:t> </a:t>
              </a:r>
              <a:r>
                <a:rPr lang="en-US" sz="3199" i="1" dirty="0" err="1">
                  <a:latin typeface="Times New Roman"/>
                  <a:ea typeface="Times New Roman"/>
                  <a:cs typeface="Times New Roman"/>
                </a:rPr>
                <a:t>kết</a:t>
              </a:r>
              <a:r>
                <a:rPr lang="en-US" sz="3199" i="1" dirty="0">
                  <a:latin typeface="Times New Roman"/>
                  <a:ea typeface="Times New Roman"/>
                  <a:cs typeface="Times New Roman"/>
                </a:rPr>
                <a:t> </a:t>
              </a:r>
              <a:r>
                <a:rPr lang="en-US" sz="3199" i="1" dirty="0" err="1">
                  <a:latin typeface="Times New Roman"/>
                  <a:ea typeface="Times New Roman"/>
                  <a:cs typeface="Times New Roman"/>
                </a:rPr>
                <a:t>quả</a:t>
              </a:r>
              <a:r>
                <a:rPr lang="en-US" sz="3199" i="1" dirty="0">
                  <a:latin typeface="Times New Roman"/>
                  <a:ea typeface="Times New Roman"/>
                  <a:cs typeface="Times New Roman"/>
                </a:rPr>
                <a:t> </a:t>
              </a:r>
              <a:r>
                <a:rPr lang="en-US" sz="3199" i="1" dirty="0" err="1">
                  <a:latin typeface="Times New Roman"/>
                  <a:ea typeface="Times New Roman"/>
                  <a:cs typeface="Times New Roman"/>
                </a:rPr>
                <a:t>ra</a:t>
              </a:r>
              <a:r>
                <a:rPr lang="en-US" sz="3199" i="1" dirty="0">
                  <a:latin typeface="Times New Roman"/>
                  <a:ea typeface="Times New Roman"/>
                  <a:cs typeface="Times New Roman"/>
                </a:rPr>
                <a:t> </a:t>
              </a:r>
              <a:r>
                <a:rPr lang="en-US" sz="3199" i="1" err="1">
                  <a:latin typeface="Times New Roman"/>
                  <a:ea typeface="Times New Roman"/>
                  <a:cs typeface="Times New Roman"/>
                </a:rPr>
                <a:t>màn</a:t>
              </a:r>
              <a:r>
                <a:rPr lang="en-US" sz="3199" i="1">
                  <a:latin typeface="Times New Roman"/>
                  <a:ea typeface="Times New Roman"/>
                  <a:cs typeface="Times New Roman"/>
                </a:rPr>
                <a:t> hình.</a:t>
              </a:r>
              <a:endParaRPr lang="en-US" sz="3199" dirty="0">
                <a:latin typeface=".VnTime"/>
                <a:ea typeface="Times New Roman"/>
                <a:cs typeface="Times New Roman"/>
              </a:endParaRPr>
            </a:p>
            <a:p>
              <a:pPr algn="just"/>
              <a:r>
                <a:rPr lang="en-US" sz="3199" i="1" dirty="0">
                  <a:latin typeface="Times New Roman"/>
                  <a:ea typeface="Times New Roman"/>
                  <a:cs typeface="Times New Roman"/>
                </a:rPr>
                <a:t>-Cho </a:t>
              </a:r>
              <a:r>
                <a:rPr lang="en-US" sz="3199" i="1" dirty="0" err="1">
                  <a:latin typeface="Times New Roman"/>
                  <a:ea typeface="Times New Roman"/>
                  <a:cs typeface="Times New Roman"/>
                </a:rPr>
                <a:t>kết</a:t>
              </a:r>
              <a:r>
                <a:rPr lang="en-US" sz="3199" i="1" dirty="0">
                  <a:latin typeface="Times New Roman"/>
                  <a:ea typeface="Times New Roman"/>
                  <a:cs typeface="Times New Roman"/>
                </a:rPr>
                <a:t> </a:t>
              </a:r>
              <a:r>
                <a:rPr lang="en-US" sz="3199" i="1" dirty="0" err="1">
                  <a:latin typeface="Times New Roman"/>
                  <a:ea typeface="Times New Roman"/>
                  <a:cs typeface="Times New Roman"/>
                </a:rPr>
                <a:t>quả</a:t>
              </a:r>
              <a:r>
                <a:rPr lang="en-US" sz="3199" i="1" dirty="0">
                  <a:latin typeface="Times New Roman"/>
                  <a:ea typeface="Times New Roman"/>
                  <a:cs typeface="Times New Roman"/>
                </a:rPr>
                <a:t> </a:t>
              </a:r>
              <a:r>
                <a:rPr lang="en-US" sz="3199" i="1" dirty="0" err="1">
                  <a:latin typeface="Times New Roman"/>
                  <a:ea typeface="Times New Roman"/>
                  <a:cs typeface="Times New Roman"/>
                </a:rPr>
                <a:t>xuất</a:t>
              </a:r>
              <a:r>
                <a:rPr lang="en-US" sz="3199" i="1" dirty="0">
                  <a:latin typeface="Times New Roman"/>
                  <a:ea typeface="Times New Roman"/>
                  <a:cs typeface="Times New Roman"/>
                </a:rPr>
                <a:t> </a:t>
              </a:r>
              <a:r>
                <a:rPr lang="en-US" sz="3199" i="1" dirty="0" err="1">
                  <a:latin typeface="Times New Roman"/>
                  <a:ea typeface="Times New Roman"/>
                  <a:cs typeface="Times New Roman"/>
                </a:rPr>
                <a:t>trên</a:t>
              </a:r>
              <a:r>
                <a:rPr lang="en-US" sz="3199" i="1" dirty="0">
                  <a:latin typeface="Times New Roman"/>
                  <a:ea typeface="Times New Roman"/>
                  <a:cs typeface="Times New Roman"/>
                </a:rPr>
                <a:t> </a:t>
              </a:r>
              <a:r>
                <a:rPr lang="en-US" sz="3199" i="1" dirty="0" err="1">
                  <a:latin typeface="Times New Roman"/>
                  <a:ea typeface="Times New Roman"/>
                  <a:cs typeface="Times New Roman"/>
                </a:rPr>
                <a:t>màn</a:t>
              </a:r>
              <a:r>
                <a:rPr lang="en-US" sz="3199" i="1" dirty="0">
                  <a:latin typeface="Times New Roman"/>
                  <a:ea typeface="Times New Roman"/>
                  <a:cs typeface="Times New Roman"/>
                </a:rPr>
                <a:t> </a:t>
              </a:r>
              <a:r>
                <a:rPr lang="en-US" sz="3199" i="1" dirty="0" err="1">
                  <a:latin typeface="Times New Roman"/>
                  <a:ea typeface="Times New Roman"/>
                  <a:cs typeface="Times New Roman"/>
                </a:rPr>
                <a:t>hình</a:t>
              </a:r>
              <a:r>
                <a:rPr lang="en-US" sz="3199" i="1" dirty="0">
                  <a:latin typeface="Times New Roman"/>
                  <a:ea typeface="Times New Roman"/>
                  <a:cs typeface="Times New Roman"/>
                </a:rPr>
                <a:t> </a:t>
              </a:r>
              <a:r>
                <a:rPr lang="en-US" sz="3199" i="1" dirty="0" err="1">
                  <a:latin typeface="Times New Roman"/>
                  <a:ea typeface="Times New Roman"/>
                  <a:cs typeface="Times New Roman"/>
                </a:rPr>
                <a:t>dòng</a:t>
              </a:r>
              <a:r>
                <a:rPr lang="en-US" sz="3199" i="1" dirty="0">
                  <a:latin typeface="Times New Roman"/>
                  <a:ea typeface="Times New Roman"/>
                  <a:cs typeface="Times New Roman"/>
                </a:rPr>
                <a:t> </a:t>
              </a:r>
              <a:r>
                <a:rPr lang="en-US" sz="3199" i="1" dirty="0" err="1">
                  <a:latin typeface="Times New Roman"/>
                  <a:ea typeface="Times New Roman"/>
                  <a:cs typeface="Times New Roman"/>
                </a:rPr>
                <a:t>chữ</a:t>
              </a:r>
              <a:r>
                <a:rPr lang="en-US" sz="3199" i="1" dirty="0">
                  <a:latin typeface="Times New Roman"/>
                  <a:ea typeface="Times New Roman"/>
                  <a:cs typeface="Times New Roman"/>
                </a:rPr>
                <a:t> “</a:t>
              </a:r>
              <a:r>
                <a:rPr lang="en-US" sz="3199" dirty="0" err="1">
                  <a:latin typeface="Arial" pitchFamily="34" charset="0"/>
                  <a:cs typeface="Arial" pitchFamily="34" charset="0"/>
                </a:rPr>
                <a:t>độ</a:t>
              </a:r>
              <a:r>
                <a:rPr lang="en-US" sz="3199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199" dirty="0" err="1">
                  <a:latin typeface="Arial" pitchFamily="34" charset="0"/>
                  <a:cs typeface="Arial" pitchFamily="34" charset="0"/>
                </a:rPr>
                <a:t>dài</a:t>
              </a:r>
              <a:r>
                <a:rPr lang="en-US" sz="3199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199" dirty="0" err="1"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3199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199" dirty="0" err="1">
                  <a:latin typeface="Arial" pitchFamily="34" charset="0"/>
                  <a:cs typeface="Arial" pitchFamily="34" charset="0"/>
                </a:rPr>
                <a:t>cạnh</a:t>
              </a:r>
              <a:r>
                <a:rPr lang="en-US" sz="3199" i="1" dirty="0">
                  <a:latin typeface="Times New Roman"/>
                  <a:ea typeface="Times New Roman"/>
                  <a:cs typeface="Times New Roman"/>
                </a:rPr>
                <a:t>”.</a:t>
              </a:r>
              <a:endParaRPr lang="en-US" sz="3199" dirty="0">
                <a:latin typeface=".VnTime"/>
                <a:ea typeface="Times New Roman"/>
                <a:cs typeface="Times New Roman"/>
              </a:endParaRPr>
            </a:p>
            <a:p>
              <a:pPr algn="just"/>
              <a:r>
                <a:rPr lang="en-US" sz="3199" i="1" dirty="0">
                  <a:latin typeface="Times New Roman"/>
                  <a:ea typeface="Times New Roman"/>
                  <a:cs typeface="Times New Roman"/>
                </a:rPr>
                <a:t>-</a:t>
              </a:r>
              <a:r>
                <a:rPr lang="en-US" sz="3199" i="1" dirty="0" err="1">
                  <a:latin typeface="Times New Roman"/>
                  <a:ea typeface="Times New Roman"/>
                  <a:cs typeface="Times New Roman"/>
                </a:rPr>
                <a:t>Không</a:t>
              </a:r>
              <a:r>
                <a:rPr lang="en-US" sz="3199" i="1" dirty="0">
                  <a:latin typeface="Times New Roman"/>
                  <a:ea typeface="Times New Roman"/>
                  <a:cs typeface="Times New Roman"/>
                </a:rPr>
                <a:t> </a:t>
              </a:r>
              <a:r>
                <a:rPr lang="en-US" sz="3199" i="1" dirty="0" err="1">
                  <a:latin typeface="Times New Roman"/>
                  <a:ea typeface="Times New Roman"/>
                  <a:cs typeface="Times New Roman"/>
                </a:rPr>
                <a:t>trả</a:t>
              </a:r>
              <a:r>
                <a:rPr lang="en-US" sz="3199" i="1" dirty="0">
                  <a:latin typeface="Times New Roman"/>
                  <a:ea typeface="Times New Roman"/>
                  <a:cs typeface="Times New Roman"/>
                </a:rPr>
                <a:t> </a:t>
              </a:r>
              <a:r>
                <a:rPr lang="en-US" sz="3199" i="1" dirty="0" err="1">
                  <a:latin typeface="Times New Roman"/>
                  <a:ea typeface="Times New Roman"/>
                  <a:cs typeface="Times New Roman"/>
                </a:rPr>
                <a:t>về</a:t>
              </a:r>
              <a:r>
                <a:rPr lang="en-US" sz="3199" i="1" dirty="0">
                  <a:latin typeface="Times New Roman"/>
                  <a:ea typeface="Times New Roman"/>
                  <a:cs typeface="Times New Roman"/>
                </a:rPr>
                <a:t> </a:t>
              </a:r>
              <a:r>
                <a:rPr lang="en-US" sz="3199" i="1" dirty="0" err="1">
                  <a:latin typeface="Times New Roman"/>
                  <a:ea typeface="Times New Roman"/>
                  <a:cs typeface="Times New Roman"/>
                </a:rPr>
                <a:t>giá</a:t>
              </a:r>
              <a:r>
                <a:rPr lang="en-US" sz="3199" i="1" dirty="0">
                  <a:latin typeface="Times New Roman"/>
                  <a:ea typeface="Times New Roman"/>
                  <a:cs typeface="Times New Roman"/>
                </a:rPr>
                <a:t> </a:t>
              </a:r>
              <a:r>
                <a:rPr lang="en-US" sz="3199" i="1" dirty="0" err="1">
                  <a:latin typeface="Times New Roman"/>
                  <a:ea typeface="Times New Roman"/>
                  <a:cs typeface="Times New Roman"/>
                </a:rPr>
                <a:t>trị</a:t>
              </a:r>
              <a:r>
                <a:rPr lang="en-US" sz="3199" i="1" dirty="0">
                  <a:latin typeface="Times New Roman"/>
                  <a:ea typeface="Times New Roman"/>
                  <a:cs typeface="Times New Roman"/>
                </a:rPr>
                <a:t> </a:t>
              </a:r>
              <a:r>
                <a:rPr lang="en-US" sz="3199" i="1" dirty="0" err="1">
                  <a:latin typeface="Times New Roman"/>
                  <a:ea typeface="Times New Roman"/>
                  <a:cs typeface="Times New Roman"/>
                </a:rPr>
                <a:t>nào</a:t>
              </a:r>
              <a:r>
                <a:rPr lang="en-US" sz="3199" i="1" dirty="0">
                  <a:latin typeface="Times New Roman"/>
                  <a:ea typeface="Times New Roman"/>
                  <a:cs typeface="Times New Roman"/>
                </a:rPr>
                <a:t> </a:t>
              </a:r>
              <a:r>
                <a:rPr lang="en-US" sz="3199" i="1" dirty="0" err="1">
                  <a:latin typeface="Times New Roman"/>
                  <a:ea typeface="Times New Roman"/>
                  <a:cs typeface="Times New Roman"/>
                </a:rPr>
                <a:t>cả</a:t>
              </a:r>
              <a:r>
                <a:rPr lang="en-US" sz="3199" i="1" dirty="0">
                  <a:latin typeface="Times New Roman"/>
                  <a:ea typeface="Times New Roman"/>
                  <a:cs typeface="Times New Roman"/>
                </a:rPr>
                <a:t>.</a:t>
              </a:r>
              <a:endParaRPr lang="en-US" sz="3199" dirty="0">
                <a:latin typeface=".VnTime"/>
                <a:ea typeface="Times New Roman"/>
                <a:cs typeface="Times New Roman"/>
              </a:endParaRPr>
            </a:p>
            <a:p>
              <a:endParaRPr lang="en-US" sz="2399" dirty="0"/>
            </a:p>
          </p:txBody>
        </p:sp>
      </p:grpSp>
      <p:grpSp>
        <p:nvGrpSpPr>
          <p:cNvPr id="10" name="Group 4"/>
          <p:cNvGrpSpPr/>
          <p:nvPr/>
        </p:nvGrpSpPr>
        <p:grpSpPr>
          <a:xfrm>
            <a:off x="148392" y="143545"/>
            <a:ext cx="10055781" cy="2574340"/>
            <a:chOff x="1295400" y="304800"/>
            <a:chExt cx="7543800" cy="1931258"/>
          </a:xfrm>
        </p:grpSpPr>
        <p:sp>
          <p:nvSpPr>
            <p:cNvPr id="11" name="Round Diagonal Corner Rectangle 10"/>
            <p:cNvSpPr/>
            <p:nvPr/>
          </p:nvSpPr>
          <p:spPr>
            <a:xfrm>
              <a:off x="1295400" y="304800"/>
              <a:ext cx="7543800" cy="1752600"/>
            </a:xfrm>
            <a:prstGeom prst="round2DiagRect">
              <a:avLst>
                <a:gd name="adj1" fmla="val 16667"/>
                <a:gd name="adj2" fmla="val 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47799" y="412487"/>
              <a:ext cx="7239000" cy="1823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99" i="1" err="1"/>
                <a:t>Xét</a:t>
              </a:r>
              <a:r>
                <a:rPr lang="en-US" sz="3199" i="1"/>
                <a:t> câu lệnh:</a:t>
              </a:r>
              <a:endParaRPr lang="en-US" sz="3199" dirty="0"/>
            </a:p>
            <a:p>
              <a:r>
                <a:rPr lang="en-US" sz="3199" i="1"/>
                <a:t>   cout&lt;&lt;‘‘</a:t>
              </a:r>
              <a:r>
                <a:rPr lang="en-US" sz="3199" dirty="0" err="1">
                  <a:latin typeface="Arial" pitchFamily="34" charset="0"/>
                  <a:cs typeface="Arial" pitchFamily="34" charset="0"/>
                </a:rPr>
                <a:t>độ</a:t>
              </a:r>
              <a:r>
                <a:rPr lang="en-US" sz="3199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199" dirty="0" err="1">
                  <a:latin typeface="Arial" pitchFamily="34" charset="0"/>
                  <a:cs typeface="Arial" pitchFamily="34" charset="0"/>
                </a:rPr>
                <a:t>dài</a:t>
              </a:r>
              <a:r>
                <a:rPr lang="en-US" sz="3199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199" dirty="0" err="1"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3199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199" err="1">
                  <a:latin typeface="Arial" pitchFamily="34" charset="0"/>
                  <a:cs typeface="Arial" pitchFamily="34" charset="0"/>
                </a:rPr>
                <a:t>cạnh</a:t>
              </a:r>
              <a:r>
                <a:rPr lang="en-US" sz="3199" i="1"/>
                <a:t>’’;</a:t>
              </a:r>
              <a:endParaRPr lang="en-US" sz="3199" dirty="0"/>
            </a:p>
            <a:p>
              <a:r>
                <a:rPr lang="en-US" sz="3199" i="1"/>
                <a:t>Câu lệnh cout&lt;&lt;‘‘</a:t>
              </a:r>
              <a:r>
                <a:rPr lang="en-US" sz="3199">
                  <a:latin typeface="Arial" pitchFamily="34" charset="0"/>
                  <a:cs typeface="Arial" pitchFamily="34" charset="0"/>
                </a:rPr>
                <a:t>độ dài các cạnh</a:t>
              </a:r>
              <a:r>
                <a:rPr lang="en-US" sz="3199" i="1"/>
                <a:t>’’;</a:t>
              </a:r>
              <a:r>
                <a:rPr lang="en-US" sz="3199"/>
                <a:t> </a:t>
              </a:r>
              <a:r>
                <a:rPr lang="en-US" sz="3199" i="1"/>
                <a:t>làm </a:t>
              </a:r>
              <a:r>
                <a:rPr lang="en-US" sz="3199" i="1" dirty="0" err="1"/>
                <a:t>gì</a:t>
              </a:r>
              <a:r>
                <a:rPr lang="en-US" sz="3199" i="1" dirty="0"/>
                <a:t>? Cho </a:t>
              </a:r>
              <a:r>
                <a:rPr lang="en-US" sz="3199" i="1" dirty="0" err="1"/>
                <a:t>kết</a:t>
              </a:r>
              <a:r>
                <a:rPr lang="en-US" sz="3199" i="1" dirty="0"/>
                <a:t> </a:t>
              </a:r>
              <a:r>
                <a:rPr lang="en-US" sz="3199" i="1" dirty="0" err="1"/>
                <a:t>quả</a:t>
              </a:r>
              <a:r>
                <a:rPr lang="en-US" sz="3199" i="1" dirty="0"/>
                <a:t> </a:t>
              </a:r>
              <a:r>
                <a:rPr lang="en-US" sz="3199" i="1" dirty="0" err="1"/>
                <a:t>là</a:t>
              </a:r>
              <a:r>
                <a:rPr lang="en-US" sz="3199" i="1" dirty="0"/>
                <a:t> </a:t>
              </a:r>
              <a:r>
                <a:rPr lang="en-US" sz="3199" i="1" dirty="0" err="1"/>
                <a:t>gì</a:t>
              </a:r>
              <a:r>
                <a:rPr lang="en-US" sz="3199" i="1" dirty="0"/>
                <a:t>? </a:t>
              </a:r>
              <a:r>
                <a:rPr lang="en-US" sz="3199" i="1" dirty="0" err="1"/>
                <a:t>Có</a:t>
              </a:r>
              <a:r>
                <a:rPr lang="en-US" sz="3199" i="1" dirty="0"/>
                <a:t> </a:t>
              </a:r>
              <a:r>
                <a:rPr lang="en-US" sz="3199" i="1" dirty="0" err="1"/>
                <a:t>trả</a:t>
              </a:r>
              <a:r>
                <a:rPr lang="en-US" sz="3199" i="1" dirty="0"/>
                <a:t> </a:t>
              </a:r>
              <a:r>
                <a:rPr lang="en-US" sz="3199" i="1" dirty="0" err="1"/>
                <a:t>về</a:t>
              </a:r>
              <a:r>
                <a:rPr lang="en-US" sz="3199" i="1" dirty="0"/>
                <a:t> </a:t>
              </a:r>
              <a:r>
                <a:rPr lang="en-US" sz="3199" i="1" dirty="0" err="1"/>
                <a:t>giá</a:t>
              </a:r>
              <a:r>
                <a:rPr lang="en-US" sz="3199" i="1" dirty="0"/>
                <a:t> </a:t>
              </a:r>
              <a:r>
                <a:rPr lang="en-US" sz="3199" i="1" dirty="0" err="1"/>
                <a:t>trị</a:t>
              </a:r>
              <a:r>
                <a:rPr lang="en-US" sz="3199" i="1" dirty="0"/>
                <a:t> </a:t>
              </a:r>
              <a:r>
                <a:rPr lang="en-US" sz="3199" i="1" dirty="0" err="1"/>
                <a:t>nào</a:t>
              </a:r>
              <a:r>
                <a:rPr lang="en-US" sz="3199" i="1" dirty="0"/>
                <a:t> </a:t>
              </a:r>
              <a:r>
                <a:rPr lang="en-US" sz="3199" i="1" dirty="0" err="1"/>
                <a:t>không</a:t>
              </a:r>
              <a:r>
                <a:rPr lang="en-US" sz="3199" i="1" dirty="0"/>
                <a:t>?.</a:t>
              </a:r>
              <a:endParaRPr lang="en-US" sz="3199" dirty="0"/>
            </a:p>
            <a:p>
              <a:endParaRPr lang="en-US" sz="2399" dirty="0"/>
            </a:p>
          </p:txBody>
        </p:sp>
      </p:grpSp>
    </p:spTree>
    <p:extLst>
      <p:ext uri="{BB962C8B-B14F-4D97-AF65-F5344CB8AC3E}">
        <p14:creationId xmlns:p14="http://schemas.microsoft.com/office/powerpoint/2010/main" val="203853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914162" y="17705"/>
            <a:ext cx="8227457" cy="2344773"/>
            <a:chOff x="2628900" y="-2133600"/>
            <a:chExt cx="6172200" cy="1759038"/>
          </a:xfrm>
        </p:grpSpPr>
        <p:sp>
          <p:nvSpPr>
            <p:cNvPr id="3" name="Horizontal Scroll 2"/>
            <p:cNvSpPr/>
            <p:nvPr/>
          </p:nvSpPr>
          <p:spPr>
            <a:xfrm>
              <a:off x="2628900" y="-2133600"/>
              <a:ext cx="6172200" cy="1676400"/>
            </a:xfrm>
            <a:prstGeom prst="horizontalScroll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57500" y="-1828800"/>
              <a:ext cx="5181600" cy="1454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99" i="1" dirty="0" err="1"/>
                <a:t>Vậy</a:t>
              </a:r>
              <a:r>
                <a:rPr lang="en-US" sz="3199" i="1" dirty="0"/>
                <a:t> </a:t>
              </a:r>
              <a:r>
                <a:rPr lang="en-US" sz="3199" i="1" dirty="0" err="1"/>
                <a:t>các</a:t>
              </a:r>
              <a:r>
                <a:rPr lang="en-US" sz="3199" i="1" dirty="0"/>
                <a:t> </a:t>
              </a:r>
              <a:r>
                <a:rPr lang="en-US" sz="3199" i="1" dirty="0" err="1"/>
                <a:t>em</a:t>
              </a:r>
              <a:r>
                <a:rPr lang="en-US" sz="3199" i="1" dirty="0"/>
                <a:t> </a:t>
              </a:r>
              <a:r>
                <a:rPr lang="en-US" sz="3199" i="1" dirty="0" err="1"/>
                <a:t>cho</a:t>
              </a:r>
              <a:r>
                <a:rPr lang="en-US" sz="3199" i="1" dirty="0"/>
                <a:t> </a:t>
              </a:r>
              <a:r>
                <a:rPr lang="en-US" sz="3199" i="1" dirty="0" err="1"/>
                <a:t>biết</a:t>
              </a:r>
              <a:r>
                <a:rPr lang="en-US" sz="3199" i="1" dirty="0"/>
                <a:t> </a:t>
              </a:r>
              <a:r>
                <a:rPr lang="en-US" sz="3199" i="1" dirty="0" err="1"/>
                <a:t>thủ</a:t>
              </a:r>
              <a:r>
                <a:rPr lang="en-US" sz="3199" i="1" dirty="0"/>
                <a:t> </a:t>
              </a:r>
              <a:r>
                <a:rPr lang="en-US" sz="3199" i="1" dirty="0" err="1"/>
                <a:t>tục</a:t>
              </a:r>
              <a:r>
                <a:rPr lang="en-US" sz="3199" i="1" dirty="0"/>
                <a:t> </a:t>
              </a:r>
              <a:r>
                <a:rPr lang="en-US" sz="3199" i="1" dirty="0" err="1"/>
                <a:t>có</a:t>
              </a:r>
              <a:r>
                <a:rPr lang="en-US" sz="3199" i="1" dirty="0"/>
                <a:t> </a:t>
              </a:r>
              <a:r>
                <a:rPr lang="en-US" sz="3199" i="1" dirty="0" err="1"/>
                <a:t>đặc</a:t>
              </a:r>
              <a:r>
                <a:rPr lang="en-US" sz="3199" i="1" dirty="0"/>
                <a:t> </a:t>
              </a:r>
              <a:r>
                <a:rPr lang="en-US" sz="3199" i="1" dirty="0" err="1"/>
                <a:t>điểm</a:t>
              </a:r>
              <a:r>
                <a:rPr lang="en-US" sz="3199" i="1" dirty="0"/>
                <a:t> </a:t>
              </a:r>
              <a:r>
                <a:rPr lang="en-US" sz="3199" i="1" dirty="0" err="1"/>
                <a:t>gì</a:t>
              </a:r>
              <a:r>
                <a:rPr lang="en-US" sz="3199" i="1" dirty="0"/>
                <a:t>?</a:t>
              </a:r>
            </a:p>
            <a:p>
              <a:r>
                <a:rPr lang="en-US" sz="3199" i="1" dirty="0"/>
                <a:t>(Hay </a:t>
              </a:r>
              <a:r>
                <a:rPr lang="en-US" sz="3199" i="1" dirty="0" err="1"/>
                <a:t>thủ</a:t>
              </a:r>
              <a:r>
                <a:rPr lang="en-US" sz="3199" i="1" dirty="0"/>
                <a:t> </a:t>
              </a:r>
              <a:r>
                <a:rPr lang="en-US" sz="3199" i="1" dirty="0" err="1"/>
                <a:t>tục</a:t>
              </a:r>
              <a:r>
                <a:rPr lang="en-US" sz="3199" i="1" dirty="0"/>
                <a:t> </a:t>
              </a:r>
              <a:r>
                <a:rPr lang="en-US" sz="3199" i="1" err="1"/>
                <a:t>là</a:t>
              </a:r>
              <a:r>
                <a:rPr lang="en-US" sz="3199" i="1"/>
                <a:t> gì?).</a:t>
              </a:r>
              <a:endParaRPr lang="en-US" sz="3199" dirty="0"/>
            </a:p>
            <a:p>
              <a:endParaRPr lang="en-US" sz="2399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20453" y="3060781"/>
            <a:ext cx="2539340" cy="2234618"/>
            <a:chOff x="1142999" y="2819400"/>
            <a:chExt cx="1828801" cy="1676400"/>
          </a:xfrm>
        </p:grpSpPr>
        <p:sp>
          <p:nvSpPr>
            <p:cNvPr id="6" name="Flowchart: Stored Data 5"/>
            <p:cNvSpPr/>
            <p:nvPr/>
          </p:nvSpPr>
          <p:spPr>
            <a:xfrm>
              <a:off x="1143000" y="2819400"/>
              <a:ext cx="1828800" cy="1676400"/>
            </a:xfrm>
            <a:prstGeom prst="flowChartOnlineStorag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42999" y="3374097"/>
              <a:ext cx="1828800" cy="438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99" i="1" err="1"/>
                <a:t>Thủ</a:t>
              </a:r>
              <a:r>
                <a:rPr lang="en-US" sz="3199" i="1"/>
                <a:t> tục </a:t>
              </a:r>
              <a:endParaRPr lang="en-US" sz="3199" dirty="0"/>
            </a:p>
          </p:txBody>
        </p:sp>
      </p:grpSp>
      <p:cxnSp>
        <p:nvCxnSpPr>
          <p:cNvPr id="8" name="Straight Arrow Connector 7"/>
          <p:cNvCxnSpPr/>
          <p:nvPr/>
        </p:nvCxnSpPr>
        <p:spPr>
          <a:xfrm flipV="1">
            <a:off x="3758220" y="2756059"/>
            <a:ext cx="1422030" cy="6094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859794" y="4178088"/>
            <a:ext cx="1320456" cy="21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758220" y="4685956"/>
            <a:ext cx="1422030" cy="13204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1" name="Group 17"/>
          <p:cNvGrpSpPr/>
          <p:nvPr/>
        </p:nvGrpSpPr>
        <p:grpSpPr>
          <a:xfrm>
            <a:off x="5281824" y="2248191"/>
            <a:ext cx="5992839" cy="914162"/>
            <a:chOff x="3886200" y="2133600"/>
            <a:chExt cx="4648200" cy="685800"/>
          </a:xfrm>
        </p:grpSpPr>
        <p:sp>
          <p:nvSpPr>
            <p:cNvPr id="12" name="Rounded Rectangle 11"/>
            <p:cNvSpPr/>
            <p:nvPr/>
          </p:nvSpPr>
          <p:spPr>
            <a:xfrm>
              <a:off x="3886200" y="2133600"/>
              <a:ext cx="4648200" cy="68580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91000" y="2209800"/>
              <a:ext cx="4038600" cy="438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99" dirty="0" err="1"/>
                <a:t>Là</a:t>
              </a:r>
              <a:r>
                <a:rPr lang="en-US" sz="3199" dirty="0"/>
                <a:t> </a:t>
              </a:r>
              <a:r>
                <a:rPr lang="en-US" sz="3199" dirty="0" err="1"/>
                <a:t>chương</a:t>
              </a:r>
              <a:r>
                <a:rPr lang="en-US" sz="3199" dirty="0"/>
                <a:t> </a:t>
              </a:r>
              <a:r>
                <a:rPr lang="en-US" sz="3199" dirty="0" err="1"/>
                <a:t>trình</a:t>
              </a:r>
              <a:r>
                <a:rPr lang="en-US" sz="3199" dirty="0"/>
                <a:t> con</a:t>
              </a:r>
            </a:p>
          </p:txBody>
        </p:sp>
      </p:grpSp>
      <p:grpSp>
        <p:nvGrpSpPr>
          <p:cNvPr id="14" name="Group 34"/>
          <p:cNvGrpSpPr/>
          <p:nvPr/>
        </p:nvGrpSpPr>
        <p:grpSpPr>
          <a:xfrm>
            <a:off x="5281823" y="3771796"/>
            <a:ext cx="6094413" cy="914162"/>
            <a:chOff x="3962400" y="3276600"/>
            <a:chExt cx="4953000" cy="685800"/>
          </a:xfrm>
        </p:grpSpPr>
        <p:sp>
          <p:nvSpPr>
            <p:cNvPr id="15" name="Rounded Rectangle 14"/>
            <p:cNvSpPr/>
            <p:nvPr/>
          </p:nvSpPr>
          <p:spPr>
            <a:xfrm>
              <a:off x="3962400" y="3276600"/>
              <a:ext cx="4953000" cy="68580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62400" y="3429000"/>
              <a:ext cx="4800600" cy="438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99" dirty="0" err="1"/>
                <a:t>Thực</a:t>
              </a:r>
              <a:r>
                <a:rPr lang="en-US" sz="3199" dirty="0"/>
                <a:t> </a:t>
              </a:r>
              <a:r>
                <a:rPr lang="en-US" sz="3199" dirty="0" err="1"/>
                <a:t>hiện</a:t>
              </a:r>
              <a:r>
                <a:rPr lang="en-US" sz="3199" dirty="0"/>
                <a:t> </a:t>
              </a:r>
              <a:r>
                <a:rPr lang="en-US" sz="3199" dirty="0" err="1"/>
                <a:t>một</a:t>
              </a:r>
              <a:r>
                <a:rPr lang="en-US" sz="3199" dirty="0"/>
                <a:t> </a:t>
              </a:r>
              <a:r>
                <a:rPr lang="en-US" sz="3199" dirty="0" err="1"/>
                <a:t>số</a:t>
              </a:r>
              <a:r>
                <a:rPr lang="en-US" sz="3199" dirty="0"/>
                <a:t> </a:t>
              </a:r>
              <a:r>
                <a:rPr lang="en-US" sz="3199" dirty="0" err="1"/>
                <a:t>thao</a:t>
              </a:r>
              <a:r>
                <a:rPr lang="en-US" sz="3199" dirty="0"/>
                <a:t> </a:t>
              </a:r>
              <a:r>
                <a:rPr lang="en-US" sz="3199" dirty="0" err="1"/>
                <a:t>tác</a:t>
              </a:r>
              <a:r>
                <a:rPr lang="en-US" sz="3199" dirty="0"/>
                <a:t> </a:t>
              </a:r>
              <a:r>
                <a:rPr lang="en-US" sz="3199" dirty="0" err="1"/>
                <a:t>nào</a:t>
              </a:r>
              <a:r>
                <a:rPr lang="en-US" sz="3199" dirty="0"/>
                <a:t> </a:t>
              </a:r>
              <a:r>
                <a:rPr lang="en-US" sz="3199" dirty="0" err="1"/>
                <a:t>đó</a:t>
              </a:r>
              <a:endParaRPr lang="en-US" sz="3199" dirty="0"/>
            </a:p>
          </p:txBody>
        </p:sp>
      </p:grpSp>
      <p:grpSp>
        <p:nvGrpSpPr>
          <p:cNvPr id="17" name="Group 35"/>
          <p:cNvGrpSpPr/>
          <p:nvPr/>
        </p:nvGrpSpPr>
        <p:grpSpPr>
          <a:xfrm>
            <a:off x="5180250" y="5498543"/>
            <a:ext cx="6297560" cy="1320456"/>
            <a:chOff x="3962400" y="4648200"/>
            <a:chExt cx="4953000" cy="990600"/>
          </a:xfrm>
        </p:grpSpPr>
        <p:sp>
          <p:nvSpPr>
            <p:cNvPr id="18" name="Rounded Rectangle 17"/>
            <p:cNvSpPr/>
            <p:nvPr/>
          </p:nvSpPr>
          <p:spPr>
            <a:xfrm>
              <a:off x="3962400" y="4648200"/>
              <a:ext cx="4953000" cy="99060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14800" y="4724400"/>
              <a:ext cx="4495800" cy="807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99" dirty="0" err="1"/>
                <a:t>Không</a:t>
              </a:r>
              <a:r>
                <a:rPr lang="en-US" sz="3199" dirty="0"/>
                <a:t> </a:t>
              </a:r>
              <a:r>
                <a:rPr lang="en-US" sz="3199" dirty="0" err="1"/>
                <a:t>trả</a:t>
              </a:r>
              <a:r>
                <a:rPr lang="en-US" sz="3199" dirty="0"/>
                <a:t> </a:t>
              </a:r>
              <a:r>
                <a:rPr lang="en-US" sz="3199" dirty="0" err="1"/>
                <a:t>về</a:t>
              </a:r>
              <a:r>
                <a:rPr lang="en-US" sz="3199" dirty="0"/>
                <a:t> </a:t>
              </a:r>
              <a:r>
                <a:rPr lang="en-US" sz="3199" dirty="0" err="1"/>
                <a:t>một</a:t>
              </a:r>
              <a:r>
                <a:rPr lang="en-US" sz="3199" dirty="0"/>
                <a:t> </a:t>
              </a:r>
              <a:r>
                <a:rPr lang="en-US" sz="3199" dirty="0" err="1"/>
                <a:t>giá</a:t>
              </a:r>
              <a:r>
                <a:rPr lang="en-US" sz="3199" dirty="0"/>
                <a:t> </a:t>
              </a:r>
              <a:r>
                <a:rPr lang="en-US" sz="3199" dirty="0" err="1"/>
                <a:t>trị</a:t>
              </a:r>
              <a:r>
                <a:rPr lang="en-US" sz="3199" dirty="0"/>
                <a:t> qua </a:t>
              </a:r>
              <a:r>
                <a:rPr lang="en-US" sz="3199" dirty="0" err="1"/>
                <a:t>tên</a:t>
              </a:r>
              <a:r>
                <a:rPr lang="en-US" sz="3199" dirty="0"/>
                <a:t> </a:t>
              </a:r>
              <a:r>
                <a:rPr lang="en-US" sz="3199" dirty="0" err="1"/>
                <a:t>của</a:t>
              </a:r>
              <a:r>
                <a:rPr lang="en-US" sz="3199" dirty="0"/>
                <a:t> </a:t>
              </a:r>
              <a:r>
                <a:rPr lang="en-US" sz="3199" dirty="0" err="1"/>
                <a:t>nó</a:t>
              </a:r>
              <a:endParaRPr lang="en-US" sz="3199" dirty="0"/>
            </a:p>
          </p:txBody>
        </p:sp>
      </p:grpSp>
      <p:pic>
        <p:nvPicPr>
          <p:cNvPr id="20" name="Picture 11" descr="book_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2633" y="381795"/>
            <a:ext cx="2031471" cy="1620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596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3146" y="1745674"/>
            <a:ext cx="5070818" cy="417199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6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4266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26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6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4266">
                <a:latin typeface="Times New Roman" pitchFamily="18" charset="0"/>
                <a:cs typeface="Times New Roman" pitchFamily="18" charset="0"/>
              </a:rPr>
              <a:t> báo&gt;</a:t>
            </a:r>
            <a:endParaRPr lang="en-US" sz="4266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266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4266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266">
                <a:latin typeface="Times New Roman" pitchFamily="18" charset="0"/>
                <a:cs typeface="Times New Roman" pitchFamily="18" charset="0"/>
              </a:rPr>
              <a:t> thân&gt;</a:t>
            </a:r>
            <a:endParaRPr lang="en-US" sz="4266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88118" y="4935770"/>
            <a:ext cx="6297560" cy="15635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199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99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199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99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199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99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199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99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199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99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199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3199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199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99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199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99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199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99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199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99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199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99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199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99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199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99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199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99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199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99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199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99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199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99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199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99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endParaRPr lang="en-US" sz="3199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88118" y="968303"/>
            <a:ext cx="6297560" cy="152360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199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99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199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các tham biến hình thức cách nhau bằng dấu phẩy</a:t>
            </a:r>
            <a:endParaRPr lang="en-US" sz="3199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88118" y="2916048"/>
            <a:ext cx="6297560" cy="15236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3199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99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199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99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endParaRPr lang="en-US" sz="3199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076" y="-123944"/>
            <a:ext cx="8532178" cy="912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2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5332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32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5332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32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332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32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5332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32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5332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55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animBg="1"/>
      <p:bldP spid="5" grpId="0" animBg="1"/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-1" y="1194382"/>
            <a:ext cx="5180251" cy="42660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6">
                <a:latin typeface="Times New Roman" pitchFamily="18" charset="0"/>
                <a:cs typeface="Times New Roman" pitchFamily="18" charset="0"/>
              </a:rPr>
              <a:t>&lt;Phần khai báo &gt;</a:t>
            </a:r>
          </a:p>
          <a:p>
            <a:pPr algn="ctr"/>
            <a:r>
              <a:rPr lang="en-US" sz="4266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4266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26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6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266" dirty="0">
                <a:latin typeface="Times New Roman" pitchFamily="18" charset="0"/>
                <a:cs typeface="Times New Roman" pitchFamily="18" charset="0"/>
              </a:rPr>
              <a:t> &gt;</a:t>
            </a:r>
          </a:p>
        </p:txBody>
      </p:sp>
      <p:sp>
        <p:nvSpPr>
          <p:cNvPr id="4" name="Rectangle 3"/>
          <p:cNvSpPr/>
          <p:nvPr/>
        </p:nvSpPr>
        <p:spPr>
          <a:xfrm>
            <a:off x="5688118" y="280220"/>
            <a:ext cx="6297560" cy="15236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khai báo các tham biến hình thức cách nhau bằng dấu phẩy</a:t>
            </a:r>
            <a:endParaRPr lang="en-US" sz="3199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88118" y="2616412"/>
            <a:ext cx="6297560" cy="15236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khai báo tên của chương trình con, nếu là hàm phải khai báo kiểu dữ liệu trả về của hàm</a:t>
            </a:r>
            <a:endParaRPr lang="en-US" sz="3199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86544" y="4851029"/>
            <a:ext cx="6297560" cy="16251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3199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99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199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99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endParaRPr lang="en-US" sz="3199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>
            <a:cxnSpLocks/>
            <a:stCxn id="5" idx="1"/>
          </p:cNvCxnSpPr>
          <p:nvPr/>
        </p:nvCxnSpPr>
        <p:spPr>
          <a:xfrm flipH="1" flipV="1">
            <a:off x="4664364" y="3149600"/>
            <a:ext cx="1023754" cy="22861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  <a:stCxn id="6" idx="1"/>
          </p:cNvCxnSpPr>
          <p:nvPr/>
        </p:nvCxnSpPr>
        <p:spPr>
          <a:xfrm flipH="1" flipV="1">
            <a:off x="4036291" y="3812323"/>
            <a:ext cx="1550253" cy="185129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  <a:stCxn id="4" idx="1"/>
          </p:cNvCxnSpPr>
          <p:nvPr/>
        </p:nvCxnSpPr>
        <p:spPr>
          <a:xfrm flipH="1">
            <a:off x="4664364" y="1042022"/>
            <a:ext cx="1023754" cy="1673469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7867" y="280220"/>
            <a:ext cx="2844059" cy="58464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199" b="1" dirty="0">
                <a:latin typeface="Times New Roman" pitchFamily="18" charset="0"/>
                <a:cs typeface="Times New Roman" pitchFamily="18" charset="0"/>
              </a:rPr>
              <a:t>ĐÁP ÁN:</a:t>
            </a:r>
          </a:p>
        </p:txBody>
      </p:sp>
    </p:spTree>
    <p:extLst>
      <p:ext uri="{BB962C8B-B14F-4D97-AF65-F5344CB8AC3E}">
        <p14:creationId xmlns:p14="http://schemas.microsoft.com/office/powerpoint/2010/main" val="904563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4689474" y="65040"/>
            <a:ext cx="5748338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817812" y="1524000"/>
            <a:ext cx="7467600" cy="4191000"/>
          </a:xfrm>
          <a:prstGeom prst="round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b="1">
                <a:latin typeface="Times New Roman" pitchFamily="18" charset="0"/>
                <a:cs typeface="Times New Roman" pitchFamily="18" charset="0"/>
              </a:rPr>
              <a:t>float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Dientich</a:t>
            </a:r>
            <a:r>
              <a:rPr lang="en-US" sz="3000" b="1">
                <a:latin typeface="Times New Roman" pitchFamily="18" charset="0"/>
                <a:cs typeface="Times New Roman" pitchFamily="18" charset="0"/>
              </a:rPr>
              <a:t>( int a, int b, int c )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int main()</a:t>
            </a:r>
          </a:p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	float dt, p;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     </a:t>
            </a:r>
            <a:r>
              <a:rPr lang="en-US" sz="3000">
                <a:latin typeface="Times New Roman" pitchFamily="18" charset="0"/>
                <a:cs typeface="Times New Roman" pitchFamily="18" charset="0"/>
              </a:rPr>
              <a:t>p =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a+b+c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)/2;</a:t>
            </a: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     </a:t>
            </a:r>
            <a:r>
              <a:rPr lang="en-US" sz="3000" err="1">
                <a:latin typeface="Times New Roman" pitchFamily="18" charset="0"/>
                <a:cs typeface="Times New Roman" pitchFamily="18" charset="0"/>
              </a:rPr>
              <a:t>dt</a:t>
            </a:r>
            <a:r>
              <a:rPr lang="en-US" sz="300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sqrt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(p* (p-a)*(p-b)*(p-c));</a:t>
            </a:r>
          </a:p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     return </a:t>
            </a:r>
            <a:r>
              <a:rPr lang="en-US" sz="3000" err="1">
                <a:latin typeface="Times New Roman" pitchFamily="18" charset="0"/>
                <a:cs typeface="Times New Roman" pitchFamily="18" charset="0"/>
              </a:rPr>
              <a:t>dt</a:t>
            </a:r>
            <a:r>
              <a:rPr lang="en-US" sz="30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}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1565274" y="519112"/>
            <a:ext cx="3124200" cy="990600"/>
          </a:xfrm>
          <a:prstGeom prst="cloudCallout">
            <a:avLst>
              <a:gd name="adj1" fmla="val 17821"/>
              <a:gd name="adj2" fmla="val 1076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khai báo&gt;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6018212" y="4876800"/>
            <a:ext cx="3581400" cy="1524000"/>
          </a:xfrm>
          <a:prstGeom prst="cloudCallout">
            <a:avLst>
              <a:gd name="adj1" fmla="val -38880"/>
              <a:gd name="adj2" fmla="val -830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89526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249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249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249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249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249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249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249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249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249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249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249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249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249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249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allAtOnce" animBg="1"/>
      <p:bldP spid="5" grpId="0" animBg="1"/>
      <p:bldP spid="5" grpId="1" animBg="1"/>
      <p:bldP spid="7" grpId="0" animBg="1"/>
      <p:bldP spid="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images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"/>
            <a:ext cx="12188825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07867" y="2006970"/>
            <a:ext cx="10766795" cy="294563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266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426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6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26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266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26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6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426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6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266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có phần khai báo</a:t>
            </a:r>
            <a:r>
              <a:rPr lang="en-US" sz="4266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6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26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6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426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6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426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6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26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66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26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6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26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6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426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6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26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6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26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6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426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6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426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6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426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6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426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6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426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6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26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6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26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6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426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6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26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6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26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6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266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hàm.</a:t>
            </a:r>
            <a:endParaRPr lang="en-US" sz="4266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719" y="134383"/>
            <a:ext cx="11173090" cy="10157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121888" tIns="60944" rIns="121888" bIns="60944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65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Cấu trúc của ch</a:t>
            </a:r>
            <a:r>
              <a:rPr lang="vi-VN" sz="5865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5865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trình con</a:t>
            </a:r>
            <a:endParaRPr lang="en-US" sz="5865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47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04039" y="1088398"/>
            <a:ext cx="556844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60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+mn-lt"/>
              </a:rPr>
              <a:t>Hoạt</a:t>
            </a:r>
            <a:r>
              <a:rPr lang="en-US" altLang="en-US" sz="6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+mn-lt"/>
              </a:rPr>
              <a:t> </a:t>
            </a:r>
            <a:r>
              <a:rPr lang="en-US" altLang="en-US" sz="60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+mn-lt"/>
              </a:rPr>
              <a:t>động</a:t>
            </a:r>
            <a:r>
              <a:rPr lang="en-US" altLang="en-US" sz="6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+mn-lt"/>
              </a:rPr>
              <a:t> </a:t>
            </a:r>
            <a:r>
              <a:rPr lang="en-US" altLang="en-US" sz="60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+mn-lt"/>
              </a:rPr>
              <a:t>nhóm</a:t>
            </a:r>
            <a:endParaRPr lang="en-US" altLang="en-US" sz="6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4039" y="2179688"/>
            <a:ext cx="55684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3200" b="1">
                <a:solidFill>
                  <a:srgbClr val="7030A0"/>
                </a:solidFill>
              </a:rPr>
              <a:t>Lớp chia thành 2 nhóm.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3200" b="1">
                <a:solidFill>
                  <a:srgbClr val="7030A0"/>
                </a:solidFill>
              </a:rPr>
              <a:t>Mỗi </a:t>
            </a:r>
            <a:r>
              <a:rPr lang="en-US" sz="3200" b="1" dirty="0" err="1">
                <a:solidFill>
                  <a:srgbClr val="7030A0"/>
                </a:solidFill>
              </a:rPr>
              <a:t>nhóm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làm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trong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vòng</a:t>
            </a:r>
            <a:r>
              <a:rPr lang="en-US" sz="3200" b="1" dirty="0">
                <a:solidFill>
                  <a:srgbClr val="7030A0"/>
                </a:solidFill>
              </a:rPr>
              <a:t> 3 </a:t>
            </a:r>
            <a:r>
              <a:rPr lang="en-US" sz="3200" b="1" dirty="0" err="1">
                <a:solidFill>
                  <a:srgbClr val="7030A0"/>
                </a:solidFill>
              </a:rPr>
              <a:t>phút</a:t>
            </a:r>
            <a:r>
              <a:rPr lang="en-US" sz="3200" b="1" dirty="0">
                <a:solidFill>
                  <a:srgbClr val="7030A0"/>
                </a:solidFill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7030A0"/>
                </a:solidFill>
              </a:rPr>
              <a:t>Đem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sản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phẩm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lên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bảng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để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trình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bày</a:t>
            </a:r>
            <a:r>
              <a:rPr lang="en-US" sz="3200" b="1" dirty="0">
                <a:solidFill>
                  <a:srgbClr val="7030A0"/>
                </a:solidFill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7030A0"/>
                </a:solidFill>
              </a:rPr>
              <a:t>Các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nhóm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còn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lại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theo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dõi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và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nhận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xét</a:t>
            </a:r>
            <a:r>
              <a:rPr lang="en-US" sz="3200" b="1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868" y="1783327"/>
            <a:ext cx="5293217" cy="529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5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2248" y="100525"/>
            <a:ext cx="4250006" cy="170990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f-ZA" altLang="en-US" sz="3599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 </a:t>
            </a:r>
            <a:r>
              <a:rPr lang="af-ZA" altLang="en-US" sz="3599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kiểm tra tính chẵn lẻ của số nguyên.</a:t>
            </a:r>
            <a:endParaRPr lang="af-ZA" altLang="en-US" sz="3599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711" y="6106886"/>
            <a:ext cx="751114" cy="751114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DC85754B-661A-4F1F-B91E-7B09BCB2E6E1}"/>
              </a:ext>
            </a:extLst>
          </p:cNvPr>
          <p:cNvSpPr txBox="1">
            <a:spLocks noChangeArrowheads="1"/>
          </p:cNvSpPr>
          <p:nvPr/>
        </p:nvSpPr>
        <p:spPr>
          <a:xfrm>
            <a:off x="7490979" y="98859"/>
            <a:ext cx="4767943" cy="170990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f-ZA" altLang="en-US" sz="3599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 </a:t>
            </a:r>
            <a:r>
              <a:rPr lang="af-ZA" altLang="en-US" sz="3599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tính tổng bình phương của 2 số nguyên.</a:t>
            </a:r>
            <a:endParaRPr lang="af-ZA" altLang="en-US" sz="3599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23FFCE-165C-464E-A2EC-D44D538941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762"/>
          <a:stretch/>
        </p:blipFill>
        <p:spPr>
          <a:xfrm>
            <a:off x="1184589" y="4585535"/>
            <a:ext cx="1961291" cy="62931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D9ADC6-159E-47A7-89FE-6BE73FDE5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534" y="1755035"/>
            <a:ext cx="884687" cy="62931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01C9DB-A338-4480-A54C-E2E0228933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835" y="3377147"/>
            <a:ext cx="550508" cy="82056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7D3827-2878-4DFF-883C-32909291DB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1937" y="1961373"/>
            <a:ext cx="2133838" cy="62124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18B666-3A52-41C1-8FBA-7E77FA0C21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4663" y="3509024"/>
            <a:ext cx="2479676" cy="62931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DD6751-F24E-4721-8086-117A5A9A5B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2910" y="1808760"/>
            <a:ext cx="450902" cy="84031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8B225F-CB36-4CA3-A955-19F986DD26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6628" y="3430172"/>
            <a:ext cx="643973" cy="48487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F2D845-4D8D-4C2B-AFBE-CA9CC2E1AC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5258" y="5909219"/>
            <a:ext cx="1924342" cy="56063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E711CB-8CB5-46F8-8FAF-AAEF2D8FAAF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70087" y="1894172"/>
            <a:ext cx="658206" cy="56293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2F9433-7B8A-48AF-85B8-D24183CB477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48401" y="2969234"/>
            <a:ext cx="2944605" cy="54561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1442F8-A22D-4739-8D39-D5E640A042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644"/>
          <a:stretch/>
        </p:blipFill>
        <p:spPr>
          <a:xfrm>
            <a:off x="4158415" y="5697987"/>
            <a:ext cx="972976" cy="62931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C424C20-02E5-49F9-814B-4C3F3F0D127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04965" y="4070875"/>
            <a:ext cx="1905331" cy="64088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800DF1E-6968-4158-9CB7-5B563C12417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47347" y="4396093"/>
            <a:ext cx="995969" cy="62356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575705F-993B-43A0-82AA-ACDD3625F40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49577" y="5562795"/>
            <a:ext cx="2347023" cy="69284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18DB2F2-F4EA-435F-A444-5076C6BE98B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02271" y="1808760"/>
            <a:ext cx="1628192" cy="623563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1B7E313-5F13-4D32-ABF8-2EDCCE2733DF}"/>
              </a:ext>
            </a:extLst>
          </p:cNvPr>
          <p:cNvCxnSpPr/>
          <p:nvPr/>
        </p:nvCxnSpPr>
        <p:spPr>
          <a:xfrm>
            <a:off x="6094412" y="0"/>
            <a:ext cx="0" cy="6858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606DCD98-87E9-4B01-934A-5271B9141C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5230" y="5642684"/>
            <a:ext cx="550508" cy="82056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2FDC37A-4337-40DF-86E3-1FC37A4A70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49884" y="2271995"/>
            <a:ext cx="450902" cy="84031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7" name="Picture 23" descr="Digit 180">
            <a:extLst>
              <a:ext uri="{FF2B5EF4-FFF2-40B4-BE49-F238E27FC236}">
                <a16:creationId xmlns:a16="http://schemas.microsoft.com/office/drawing/2014/main" id="{563E0CEC-D587-4A0C-9C94-E8505E8EE5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608" y="109999"/>
            <a:ext cx="2893371" cy="121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92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174" y="24999"/>
            <a:ext cx="10966515" cy="68035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294815"/>
            <a:ext cx="9050156" cy="3415334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pPr algn="ctr"/>
            <a:r>
              <a:rPr lang="en-US" sz="7198" b="1" u="sng" err="1">
                <a:ln w="38100">
                  <a:solidFill>
                    <a:schemeClr val="accent5"/>
                  </a:solidFill>
                  <a:prstDash val="solid"/>
                </a:ln>
                <a:pattFill prst="wd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Bài</a:t>
            </a:r>
            <a:r>
              <a:rPr lang="en-US" sz="7198" b="1" u="sng">
                <a:ln w="38100">
                  <a:solidFill>
                    <a:schemeClr val="accent5"/>
                  </a:solidFill>
                  <a:prstDash val="solid"/>
                </a:ln>
                <a:pattFill prst="wd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17:</a:t>
            </a:r>
            <a:endParaRPr lang="en-US" sz="7198" b="1" u="sng" dirty="0">
              <a:ln w="38100">
                <a:solidFill>
                  <a:schemeClr val="accent5"/>
                </a:solidFill>
                <a:prstDash val="solid"/>
              </a:ln>
              <a:pattFill prst="wd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  <a:p>
            <a:pPr algn="ctr"/>
            <a:r>
              <a:rPr lang="en-US" sz="7198" b="1">
                <a:ln w="38100">
                  <a:solidFill>
                    <a:schemeClr val="accent5"/>
                  </a:solidFill>
                  <a:prstDash val="solid"/>
                </a:ln>
                <a:pattFill prst="wd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CHƯƠNG TRÌNH CON VÀ PHÂN LOẠI</a:t>
            </a:r>
            <a:endParaRPr lang="en-US" sz="7198" b="1" dirty="0">
              <a:ln w="38100">
                <a:solidFill>
                  <a:schemeClr val="accent5"/>
                </a:solidFill>
                <a:prstDash val="solid"/>
              </a:ln>
              <a:pattFill prst="wd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812" y="3700629"/>
            <a:ext cx="3494013" cy="318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0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765880" y="44331"/>
            <a:ext cx="4250006" cy="170990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f-ZA" altLang="en-US" sz="3599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 </a:t>
            </a:r>
            <a:r>
              <a:rPr lang="af-ZA" altLang="en-US" sz="3599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kiểm tra tính chẵn lẻ của số nguyên.</a:t>
            </a:r>
            <a:endParaRPr lang="af-ZA" altLang="en-US" sz="3599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711" y="6106886"/>
            <a:ext cx="751114" cy="751114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DC85754B-661A-4F1F-B91E-7B09BCB2E6E1}"/>
              </a:ext>
            </a:extLst>
          </p:cNvPr>
          <p:cNvSpPr txBox="1">
            <a:spLocks noChangeArrowheads="1"/>
          </p:cNvSpPr>
          <p:nvPr/>
        </p:nvSpPr>
        <p:spPr>
          <a:xfrm>
            <a:off x="6732805" y="0"/>
            <a:ext cx="4767943" cy="170990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f-ZA" altLang="en-US" sz="3599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 </a:t>
            </a:r>
            <a:r>
              <a:rPr lang="af-ZA" altLang="en-US" sz="3599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tính tổng bình phương của 2 số nguyên.</a:t>
            </a:r>
            <a:endParaRPr lang="af-ZA" altLang="en-US" sz="3599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23FFCE-165C-464E-A2EC-D44D538941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762"/>
          <a:stretch/>
        </p:blipFill>
        <p:spPr>
          <a:xfrm>
            <a:off x="1934119" y="1754232"/>
            <a:ext cx="1964359" cy="63029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D9ADC6-159E-47A7-89FE-6BE73FDE5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228" y="1762153"/>
            <a:ext cx="886071" cy="63029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01C9DB-A338-4480-A54C-E2E0228933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440" y="2495482"/>
            <a:ext cx="551370" cy="82185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7D3827-2878-4DFF-883C-32909291DB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5544" y="3218377"/>
            <a:ext cx="2137178" cy="62221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18B666-3A52-41C1-8FBA-7E77FA0C21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3400" y="3212863"/>
            <a:ext cx="2483555" cy="63029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DD6751-F24E-4721-8086-117A5A9A5B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576" y="5071014"/>
            <a:ext cx="451607" cy="84163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8B225F-CB36-4CA3-A955-19F986DD26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5544" y="4073603"/>
            <a:ext cx="787468" cy="59291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F2D845-4D8D-4C2B-AFBE-CA9CC2E1AC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58712" y="4073603"/>
            <a:ext cx="1927353" cy="56151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E711CB-8CB5-46F8-8FAF-AAEF2D8FAAF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32029" y="1794323"/>
            <a:ext cx="659235" cy="56381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2F9433-7B8A-48AF-85B8-D24183CB477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89157" y="1802998"/>
            <a:ext cx="2949208" cy="54647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1442F8-A22D-4739-8D39-D5E640A042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644"/>
          <a:stretch/>
        </p:blipFill>
        <p:spPr>
          <a:xfrm>
            <a:off x="4198298" y="1727844"/>
            <a:ext cx="974498" cy="63029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C424C20-02E5-49F9-814B-4C3F3F0D127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10814" y="1776826"/>
            <a:ext cx="1702454" cy="57264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800DF1E-6968-4158-9CB7-5B563C12417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01349" y="3212863"/>
            <a:ext cx="997528" cy="62453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575705F-993B-43A0-82AA-ACDD3625F40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01349" y="3955709"/>
            <a:ext cx="2350697" cy="69393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18DB2F2-F4EA-435F-A444-5076C6BE98B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50245" y="4867291"/>
            <a:ext cx="1630739" cy="624539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1B7E313-5F13-4D32-ABF8-2EDCCE2733DF}"/>
              </a:ext>
            </a:extLst>
          </p:cNvPr>
          <p:cNvCxnSpPr/>
          <p:nvPr/>
        </p:nvCxnSpPr>
        <p:spPr>
          <a:xfrm>
            <a:off x="6018209" y="-7094"/>
            <a:ext cx="0" cy="6858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606DCD98-87E9-4B01-934A-5271B9141C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3467" y="2510910"/>
            <a:ext cx="551370" cy="82185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2FDC37A-4337-40DF-86E3-1FC37A4A70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7001" y="5591663"/>
            <a:ext cx="451607" cy="84163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5037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66963" y="899519"/>
            <a:ext cx="4250006" cy="170990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f-ZA" altLang="en-US" sz="3599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 </a:t>
            </a:r>
            <a:r>
              <a:rPr lang="af-ZA" altLang="en-US" sz="3599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kiểm tra tính chẵn lẻ của một số nguyên.</a:t>
            </a:r>
            <a:endParaRPr lang="af-ZA" altLang="en-US" sz="3599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9304" y="3091543"/>
            <a:ext cx="5345325" cy="3114957"/>
          </a:xfrm>
          <a:prstGeom prst="roundRect">
            <a:avLst/>
          </a:prstGeom>
          <a:noFill/>
          <a:ln>
            <a:solidFill>
              <a:srgbClr val="FF0000">
                <a:alpha val="6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void KT_ChanLe(int c)</a:t>
            </a:r>
          </a:p>
          <a:p>
            <a:pPr lvl="1"/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 lvl="1"/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if (c%2==0) cout&lt;&lt;"Yes";</a:t>
            </a:r>
          </a:p>
          <a:p>
            <a:pPr lvl="1"/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else cout&lt;&lt;"No";</a:t>
            </a:r>
          </a:p>
          <a:p>
            <a:pPr lvl="1"/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711" y="6106886"/>
            <a:ext cx="751114" cy="751114"/>
          </a:xfrm>
          <a:prstGeom prst="rect">
            <a:avLst/>
          </a:prstGeom>
        </p:spPr>
      </p:pic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D557B34C-59BD-4017-A63E-6A5D8BCED372}"/>
              </a:ext>
            </a:extLst>
          </p:cNvPr>
          <p:cNvSpPr/>
          <p:nvPr/>
        </p:nvSpPr>
        <p:spPr>
          <a:xfrm>
            <a:off x="6010775" y="3091542"/>
            <a:ext cx="5930853" cy="3114958"/>
          </a:xfrm>
          <a:prstGeom prst="roundRect">
            <a:avLst/>
          </a:prstGeom>
          <a:noFill/>
          <a:ln>
            <a:solidFill>
              <a:srgbClr val="FF0000">
                <a:alpha val="6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Tong_</a:t>
            </a:r>
            <a:r>
              <a:rPr lang="en-US" sz="2600" b="1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BinhPhuong</a:t>
            </a:r>
            <a:r>
              <a:rPr lang="en-US" sz="2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(int 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x, </a:t>
            </a:r>
            <a:r>
              <a:rPr lang="en-US" sz="2600" b="1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y)</a:t>
            </a:r>
            <a:endParaRPr lang="en-US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 lvl="1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s;</a:t>
            </a:r>
          </a:p>
          <a:p>
            <a:pPr lvl="1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s = x*x + y*y;</a:t>
            </a:r>
          </a:p>
          <a:p>
            <a:pPr lvl="1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return s;</a:t>
            </a:r>
          </a:p>
          <a:p>
            <a:pPr lvl="1"/>
            <a:r>
              <a:rPr lang="en-US" sz="2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endParaRPr lang="en-US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C85754B-661A-4F1F-B91E-7B09BCB2E6E1}"/>
              </a:ext>
            </a:extLst>
          </p:cNvPr>
          <p:cNvSpPr txBox="1">
            <a:spLocks noChangeArrowheads="1"/>
          </p:cNvSpPr>
          <p:nvPr/>
        </p:nvSpPr>
        <p:spPr>
          <a:xfrm>
            <a:off x="6753919" y="897876"/>
            <a:ext cx="4767943" cy="170990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f-ZA" altLang="en-US" sz="3599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 </a:t>
            </a:r>
            <a:r>
              <a:rPr lang="af-ZA" altLang="en-US" sz="3599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tính tổng bình phương của 2 số nguyên.</a:t>
            </a:r>
            <a:endParaRPr lang="af-ZA" altLang="en-US" sz="3599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93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68AA28-4057-47CC-A939-953D0627C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482" y="884583"/>
            <a:ext cx="11003101" cy="43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58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380AA6-34AF-4D59-BAF0-37A0DF3CD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813" y="1145762"/>
            <a:ext cx="9512531" cy="416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82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49BEA9-05F0-4E40-859F-B9E656CD9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91" y="314877"/>
            <a:ext cx="10204709" cy="625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328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E29D83-D523-4C72-BA79-6C70889F9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654" y="1133061"/>
            <a:ext cx="10641516" cy="443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33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1103243" y="2808514"/>
            <a:ext cx="9988827" cy="200906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CC"/>
              </a:gs>
              <a:gs pos="50000">
                <a:schemeClr val="bg1"/>
              </a:gs>
              <a:gs pos="100000">
                <a:srgbClr val="CCFFCC"/>
              </a:gs>
            </a:gsLst>
            <a:lin ang="5400000" scaled="1"/>
          </a:gradFill>
          <a:ln w="9525">
            <a:solidFill>
              <a:srgbClr val="FF00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>
            <a:lvl1pPr marL="465138" indent="-4651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F"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Học</a:t>
            </a:r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+mn-lt"/>
              </a:rPr>
              <a:t> bài.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F"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Xem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trước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bài</a:t>
            </a:r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+mn-lt"/>
              </a:rPr>
              <a:t>: Ví dụ về cách viết và sử dụng chương trình con.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2513012" y="457200"/>
            <a:ext cx="7086600" cy="2122714"/>
          </a:xfrm>
          <a:prstGeom prst="irregularSeal1">
            <a:avLst/>
          </a:prstGeom>
          <a:gradFill rotWithShape="1">
            <a:gsLst>
              <a:gs pos="0">
                <a:srgbClr val="99FFCC"/>
              </a:gs>
              <a:gs pos="50000">
                <a:schemeClr val="bg1"/>
              </a:gs>
              <a:gs pos="100000">
                <a:srgbClr val="99FFCC"/>
              </a:gs>
            </a:gsLst>
            <a:lin ang="5400000" scaled="1"/>
          </a:gradFill>
          <a:ln w="127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</a:rPr>
              <a:t>HƯỚNG </a:t>
            </a:r>
            <a:r>
              <a:rPr lang="en-US" sz="2800" b="1">
                <a:solidFill>
                  <a:srgbClr val="FF0000"/>
                </a:solidFill>
              </a:rPr>
              <a:t>DẪN VỀ NHÀ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11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9432" y="143569"/>
            <a:ext cx="10163329" cy="6219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533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33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533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533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533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533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533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533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533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TLuyThua</a:t>
            </a:r>
            <a:r>
              <a:rPr lang="en-US" sz="533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a</a:t>
            </a:r>
            <a:r>
              <a:rPr lang="en-US" sz="5332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533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533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332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533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533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332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533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533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5332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5332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732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732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732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4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4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4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732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798" y="5139163"/>
            <a:ext cx="2446832" cy="244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28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3"/>
          <p:cNvSpPr txBox="1">
            <a:spLocks noChangeArrowheads="1"/>
          </p:cNvSpPr>
          <p:nvPr/>
        </p:nvSpPr>
        <p:spPr bwMode="auto">
          <a:xfrm>
            <a:off x="2217618" y="2149584"/>
            <a:ext cx="8125883" cy="115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732" b="1" dirty="0">
                <a:solidFill>
                  <a:srgbClr val="FF0000"/>
                </a:solidFill>
              </a:rPr>
              <a:t>KHÁI NIỆM CHƯƠNG TRÌNH CON</a:t>
            </a:r>
          </a:p>
          <a:p>
            <a:pPr eaLnBrk="1" hangingPunct="1"/>
            <a:r>
              <a:rPr lang="en-US" sz="3199" dirty="0" err="1"/>
              <a:t>Viết</a:t>
            </a:r>
            <a:r>
              <a:rPr lang="en-US" sz="3199" dirty="0"/>
              <a:t> </a:t>
            </a:r>
            <a:r>
              <a:rPr lang="en-US" sz="3199" dirty="0" err="1"/>
              <a:t>chương</a:t>
            </a:r>
            <a:r>
              <a:rPr lang="en-US" sz="3199" dirty="0"/>
              <a:t> </a:t>
            </a:r>
            <a:r>
              <a:rPr lang="en-US" sz="3199" dirty="0" err="1"/>
              <a:t>trình</a:t>
            </a:r>
            <a:r>
              <a:rPr lang="en-US" sz="3199" dirty="0"/>
              <a:t> </a:t>
            </a:r>
            <a:r>
              <a:rPr lang="en-US" sz="3199" dirty="0" err="1"/>
              <a:t>tính</a:t>
            </a:r>
            <a:r>
              <a:rPr lang="en-US" sz="3199" dirty="0"/>
              <a:t> </a:t>
            </a:r>
            <a:r>
              <a:rPr lang="en-US" sz="3199" dirty="0" err="1"/>
              <a:t>tổng</a:t>
            </a:r>
            <a:r>
              <a:rPr lang="en-US" sz="3199" dirty="0"/>
              <a:t>: S = a</a:t>
            </a:r>
            <a:r>
              <a:rPr lang="en-US" sz="3199" baseline="30000" dirty="0"/>
              <a:t>n</a:t>
            </a:r>
            <a:r>
              <a:rPr lang="en-US" sz="3199" dirty="0"/>
              <a:t> + </a:t>
            </a:r>
            <a:r>
              <a:rPr lang="en-US" sz="3199" dirty="0" err="1"/>
              <a:t>b</a:t>
            </a:r>
            <a:r>
              <a:rPr lang="en-US" sz="3199" baseline="30000" dirty="0" err="1"/>
              <a:t>m</a:t>
            </a:r>
            <a:r>
              <a:rPr lang="en-US" sz="3199" dirty="0"/>
              <a:t> + </a:t>
            </a:r>
            <a:r>
              <a:rPr lang="en-US" sz="3199" dirty="0" err="1"/>
              <a:t>c</a:t>
            </a:r>
            <a:r>
              <a:rPr lang="en-US" sz="3199" baseline="30000" dirty="0" err="1"/>
              <a:t>p</a:t>
            </a:r>
            <a:r>
              <a:rPr lang="en-US" sz="3199" dirty="0"/>
              <a:t> +</a:t>
            </a:r>
            <a:r>
              <a:rPr lang="en-US" sz="3199" dirty="0" err="1"/>
              <a:t>d</a:t>
            </a:r>
            <a:r>
              <a:rPr lang="en-US" sz="3199" baseline="30000" dirty="0" err="1"/>
              <a:t>q</a:t>
            </a:r>
            <a:endParaRPr lang="en-US" sz="3199" baseline="30000" dirty="0"/>
          </a:p>
        </p:txBody>
      </p:sp>
    </p:spTree>
    <p:extLst>
      <p:ext uri="{BB962C8B-B14F-4D97-AF65-F5344CB8AC3E}">
        <p14:creationId xmlns:p14="http://schemas.microsoft.com/office/powerpoint/2010/main" val="209261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9"/>
          <p:cNvSpPr txBox="1">
            <a:spLocks noChangeArrowheads="1"/>
          </p:cNvSpPr>
          <p:nvPr/>
        </p:nvSpPr>
        <p:spPr bwMode="auto">
          <a:xfrm>
            <a:off x="4589627" y="4736273"/>
            <a:ext cx="6094413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n-NO" sz="2000">
                <a:solidFill>
                  <a:schemeClr val="tx1"/>
                </a:solidFill>
              </a:rPr>
              <a:t>Luythua4 = 1;</a:t>
            </a:r>
            <a:br>
              <a:rPr lang="nn-NO" sz="2000">
                <a:solidFill>
                  <a:schemeClr val="tx1"/>
                </a:solidFill>
              </a:rPr>
            </a:br>
            <a:r>
              <a:rPr lang="nn-NO" sz="2000">
                <a:solidFill>
                  <a:schemeClr val="tx1"/>
                </a:solidFill>
              </a:rPr>
              <a:t>for (int i = 1; i&lt;=q; i++) Luythua4 = Luythua4 * d;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Text Box 35"/>
          <p:cNvSpPr txBox="1">
            <a:spLocks noChangeArrowheads="1"/>
          </p:cNvSpPr>
          <p:nvPr/>
        </p:nvSpPr>
        <p:spPr bwMode="auto">
          <a:xfrm>
            <a:off x="4589626" y="4730155"/>
            <a:ext cx="6094413" cy="6666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732" dirty="0" err="1">
                <a:solidFill>
                  <a:schemeClr val="tx1"/>
                </a:solidFill>
              </a:rPr>
              <a:t>Viết</a:t>
            </a:r>
            <a:r>
              <a:rPr lang="en-US" sz="3732" dirty="0">
                <a:solidFill>
                  <a:schemeClr val="tx1"/>
                </a:solidFill>
              </a:rPr>
              <a:t> </a:t>
            </a:r>
            <a:r>
              <a:rPr lang="en-US" sz="3732" dirty="0" err="1">
                <a:solidFill>
                  <a:schemeClr val="tx1"/>
                </a:solidFill>
              </a:rPr>
              <a:t>chương</a:t>
            </a:r>
            <a:r>
              <a:rPr lang="en-US" sz="3732" dirty="0">
                <a:solidFill>
                  <a:schemeClr val="tx1"/>
                </a:solidFill>
              </a:rPr>
              <a:t> </a:t>
            </a:r>
            <a:r>
              <a:rPr lang="en-US" sz="3732" dirty="0" err="1">
                <a:solidFill>
                  <a:schemeClr val="tx1"/>
                </a:solidFill>
              </a:rPr>
              <a:t>trình</a:t>
            </a:r>
            <a:r>
              <a:rPr lang="en-US" sz="3732" dirty="0">
                <a:solidFill>
                  <a:schemeClr val="tx1"/>
                </a:solidFill>
              </a:rPr>
              <a:t> </a:t>
            </a:r>
            <a:r>
              <a:rPr lang="en-US" sz="3732" dirty="0" err="1">
                <a:solidFill>
                  <a:schemeClr val="tx1"/>
                </a:solidFill>
              </a:rPr>
              <a:t>tính</a:t>
            </a:r>
            <a:r>
              <a:rPr lang="en-US" sz="3732" dirty="0">
                <a:solidFill>
                  <a:schemeClr val="tx1"/>
                </a:solidFill>
              </a:rPr>
              <a:t> </a:t>
            </a:r>
            <a:r>
              <a:rPr lang="en-US" sz="3732" dirty="0" err="1">
                <a:solidFill>
                  <a:schemeClr val="tx1"/>
                </a:solidFill>
              </a:rPr>
              <a:t>d</a:t>
            </a:r>
            <a:r>
              <a:rPr lang="en-US" sz="3732" baseline="30000" dirty="0" err="1">
                <a:solidFill>
                  <a:schemeClr val="tx1"/>
                </a:solidFill>
              </a:rPr>
              <a:t>q</a:t>
            </a:r>
            <a:endParaRPr lang="en-US" sz="3732" baseline="30000" dirty="0">
              <a:solidFill>
                <a:schemeClr val="tx1"/>
              </a:solidFill>
            </a:endParaRPr>
          </a:p>
        </p:txBody>
      </p:sp>
      <p:pic>
        <p:nvPicPr>
          <p:cNvPr id="4" name="Picture 18" descr="j03012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831" y="3225853"/>
            <a:ext cx="1828324" cy="1563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21"/>
          <p:cNvSpPr>
            <a:spLocks noChangeShapeType="1"/>
          </p:cNvSpPr>
          <p:nvPr/>
        </p:nvSpPr>
        <p:spPr bwMode="auto">
          <a:xfrm>
            <a:off x="1346083" y="1314732"/>
            <a:ext cx="1305053" cy="180954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399"/>
          </a:p>
        </p:txBody>
      </p:sp>
      <p:sp>
        <p:nvSpPr>
          <p:cNvPr id="6" name="Line 22"/>
          <p:cNvSpPr>
            <a:spLocks noChangeShapeType="1"/>
          </p:cNvSpPr>
          <p:nvPr/>
        </p:nvSpPr>
        <p:spPr bwMode="auto">
          <a:xfrm>
            <a:off x="1222235" y="2709518"/>
            <a:ext cx="979298" cy="79354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399"/>
          </a:p>
        </p:txBody>
      </p:sp>
      <p:sp>
        <p:nvSpPr>
          <p:cNvPr id="7" name="Line 23"/>
          <p:cNvSpPr>
            <a:spLocks noChangeShapeType="1"/>
          </p:cNvSpPr>
          <p:nvPr/>
        </p:nvSpPr>
        <p:spPr bwMode="auto">
          <a:xfrm flipV="1">
            <a:off x="1346795" y="4281793"/>
            <a:ext cx="854736" cy="209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399"/>
          </a:p>
        </p:txBody>
      </p:sp>
      <p:sp>
        <p:nvSpPr>
          <p:cNvPr id="8" name="Line 24"/>
          <p:cNvSpPr>
            <a:spLocks noChangeShapeType="1"/>
          </p:cNvSpPr>
          <p:nvPr/>
        </p:nvSpPr>
        <p:spPr bwMode="auto">
          <a:xfrm flipV="1">
            <a:off x="1244276" y="4717156"/>
            <a:ext cx="1117309" cy="142064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399"/>
          </a:p>
        </p:txBody>
      </p:sp>
      <p:sp>
        <p:nvSpPr>
          <p:cNvPr id="9" name="Line 25"/>
          <p:cNvSpPr>
            <a:spLocks noChangeShapeType="1"/>
          </p:cNvSpPr>
          <p:nvPr/>
        </p:nvSpPr>
        <p:spPr bwMode="auto">
          <a:xfrm flipV="1">
            <a:off x="3643923" y="3124279"/>
            <a:ext cx="948820" cy="8930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399"/>
          </a:p>
        </p:txBody>
      </p:sp>
      <p:sp>
        <p:nvSpPr>
          <p:cNvPr id="10" name="Line 26"/>
          <p:cNvSpPr>
            <a:spLocks noChangeShapeType="1"/>
          </p:cNvSpPr>
          <p:nvPr/>
        </p:nvSpPr>
        <p:spPr bwMode="auto">
          <a:xfrm flipV="1">
            <a:off x="3643923" y="3782731"/>
            <a:ext cx="933076" cy="3572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399"/>
          </a:p>
        </p:txBody>
      </p:sp>
      <p:sp>
        <p:nvSpPr>
          <p:cNvPr id="11" name="Line 27"/>
          <p:cNvSpPr>
            <a:spLocks noChangeShapeType="1"/>
          </p:cNvSpPr>
          <p:nvPr/>
        </p:nvSpPr>
        <p:spPr bwMode="auto">
          <a:xfrm flipV="1">
            <a:off x="3643923" y="4302704"/>
            <a:ext cx="933076" cy="129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399"/>
          </a:p>
        </p:txBody>
      </p:sp>
      <p:sp>
        <p:nvSpPr>
          <p:cNvPr id="12" name="Line 28"/>
          <p:cNvSpPr>
            <a:spLocks noChangeShapeType="1"/>
          </p:cNvSpPr>
          <p:nvPr/>
        </p:nvSpPr>
        <p:spPr bwMode="auto">
          <a:xfrm>
            <a:off x="3475434" y="4609793"/>
            <a:ext cx="1101563" cy="4053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399"/>
          </a:p>
        </p:txBody>
      </p:sp>
      <p:sp>
        <p:nvSpPr>
          <p:cNvPr id="14" name="Text Box 35"/>
          <p:cNvSpPr txBox="1">
            <a:spLocks noChangeArrowheads="1"/>
          </p:cNvSpPr>
          <p:nvPr/>
        </p:nvSpPr>
        <p:spPr bwMode="auto">
          <a:xfrm>
            <a:off x="4589628" y="2576274"/>
            <a:ext cx="609441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Luythua1 = 1;</a:t>
            </a:r>
            <a:br>
              <a:rPr lang="en-US" sz="2000">
                <a:solidFill>
                  <a:schemeClr val="tx1"/>
                </a:solidFill>
              </a:rPr>
            </a:br>
            <a:r>
              <a:rPr lang="en-US" sz="2000">
                <a:solidFill>
                  <a:schemeClr val="tx1"/>
                </a:solidFill>
              </a:rPr>
              <a:t>for (int i = 1; i&lt;=n; i++) Luythua1 = Luythua1 * a;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Rectangle 36"/>
          <p:cNvSpPr>
            <a:spLocks noChangeArrowheads="1"/>
          </p:cNvSpPr>
          <p:nvPr/>
        </p:nvSpPr>
        <p:spPr bwMode="auto">
          <a:xfrm>
            <a:off x="4034088" y="58177"/>
            <a:ext cx="857577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457200" algn="l"/>
              </a:tabLs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457200" algn="l"/>
              </a:tabLs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457200" algn="l"/>
              </a:tabLs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457200" algn="l"/>
              </a:tabLs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457200" algn="l"/>
              </a:tabLs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</a:rPr>
              <a:t>#include&lt;iostream&gt;</a:t>
            </a:r>
          </a:p>
          <a:p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</a:rPr>
              <a:t>using namespace std;</a:t>
            </a:r>
          </a:p>
          <a:p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</a:rPr>
              <a:t>int main()</a:t>
            </a:r>
          </a:p>
          <a:p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</a:rPr>
              <a:t>{</a:t>
            </a:r>
          </a:p>
          <a:p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</a:rPr>
              <a:t>	float TLuythua, Luythua1, Luythua2, Luythua3, Luythua4;</a:t>
            </a:r>
          </a:p>
          <a:p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</a:rPr>
              <a:t>	float a, b, c, d; int i, n, m, p, q;</a:t>
            </a:r>
          </a:p>
          <a:p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</a:rPr>
              <a:t>	cout&lt;&lt;"Hay nhap du lieu theo thu tu a, b, c, d, m, n, p, q: "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&lt;&lt;endl;</a:t>
            </a:r>
            <a:endParaRPr lang="en-US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</a:rPr>
              <a:t>	cin&gt;&gt;a&gt;&gt;b&gt;&gt;c&gt;&gt;d&gt;&gt;m&gt;&gt;n&gt;&gt;p&gt;&gt;q;</a:t>
            </a:r>
          </a:p>
        </p:txBody>
      </p:sp>
      <p:sp>
        <p:nvSpPr>
          <p:cNvPr id="16" name="Text Box 37"/>
          <p:cNvSpPr txBox="1">
            <a:spLocks noChangeArrowheads="1"/>
          </p:cNvSpPr>
          <p:nvPr/>
        </p:nvSpPr>
        <p:spPr bwMode="auto">
          <a:xfrm>
            <a:off x="4602258" y="3299783"/>
            <a:ext cx="6094413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n-NO" sz="2000">
                <a:solidFill>
                  <a:schemeClr val="tx1"/>
                </a:solidFill>
              </a:rPr>
              <a:t>Luythua2 = 1;</a:t>
            </a:r>
            <a:br>
              <a:rPr lang="nn-NO" sz="2000">
                <a:solidFill>
                  <a:schemeClr val="tx1"/>
                </a:solidFill>
              </a:rPr>
            </a:br>
            <a:r>
              <a:rPr lang="nn-NO" sz="2000">
                <a:solidFill>
                  <a:schemeClr val="tx1"/>
                </a:solidFill>
              </a:rPr>
              <a:t>for (int i = 1; i&lt;=m; i++) Luythua2 = Luythua2 * b;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7" name="Text Box 38"/>
          <p:cNvSpPr txBox="1">
            <a:spLocks noChangeArrowheads="1"/>
          </p:cNvSpPr>
          <p:nvPr/>
        </p:nvSpPr>
        <p:spPr bwMode="auto">
          <a:xfrm>
            <a:off x="4589628" y="4022269"/>
            <a:ext cx="6094413" cy="70788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n-NO" sz="2000">
                <a:solidFill>
                  <a:schemeClr val="tx1"/>
                </a:solidFill>
              </a:rPr>
              <a:t>Luythua3 = 1;</a:t>
            </a:r>
            <a:br>
              <a:rPr lang="nn-NO" sz="2000">
                <a:solidFill>
                  <a:schemeClr val="tx1"/>
                </a:solidFill>
              </a:rPr>
            </a:br>
            <a:r>
              <a:rPr lang="nn-NO" sz="2000">
                <a:solidFill>
                  <a:schemeClr val="tx1"/>
                </a:solidFill>
              </a:rPr>
              <a:t>for (int i = 1; i&lt;=p; i++) Luythua3 = Luythua3 * c;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Text Box 40"/>
          <p:cNvSpPr txBox="1">
            <a:spLocks noChangeArrowheads="1"/>
          </p:cNvSpPr>
          <p:nvPr/>
        </p:nvSpPr>
        <p:spPr bwMode="auto">
          <a:xfrm>
            <a:off x="4267200" y="5435743"/>
            <a:ext cx="746740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457200" algn="l"/>
              </a:tabLs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457200" algn="l"/>
              </a:tabLs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457200" algn="l"/>
              </a:tabLs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457200" algn="l"/>
              </a:tabLs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457200" algn="l"/>
              </a:tabLs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marL="0" lvl="1" indent="0">
              <a:spcBef>
                <a:spcPct val="50000"/>
              </a:spcBef>
              <a:tabLst/>
            </a:pP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TLuythua = Luythua1 + Luythua2 + Luythua3 + Luythua4;</a:t>
            </a:r>
            <a:b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cout&lt;&lt;"Tong luy thua = "&lt;&lt;TLuythua&lt;&lt;endl;</a:t>
            </a:r>
            <a:b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return 0;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4602258" y="2596053"/>
            <a:ext cx="6094413" cy="6666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732" dirty="0" err="1">
                <a:solidFill>
                  <a:schemeClr val="tx1"/>
                </a:solidFill>
              </a:rPr>
              <a:t>Viết</a:t>
            </a:r>
            <a:r>
              <a:rPr lang="en-US" sz="3732" dirty="0">
                <a:solidFill>
                  <a:schemeClr val="tx1"/>
                </a:solidFill>
              </a:rPr>
              <a:t> </a:t>
            </a:r>
            <a:r>
              <a:rPr lang="en-US" sz="3732" dirty="0" err="1">
                <a:solidFill>
                  <a:schemeClr val="tx1"/>
                </a:solidFill>
              </a:rPr>
              <a:t>chương</a:t>
            </a:r>
            <a:r>
              <a:rPr lang="en-US" sz="3732" dirty="0">
                <a:solidFill>
                  <a:schemeClr val="tx1"/>
                </a:solidFill>
              </a:rPr>
              <a:t> </a:t>
            </a:r>
            <a:r>
              <a:rPr lang="en-US" sz="3732" dirty="0" err="1">
                <a:solidFill>
                  <a:schemeClr val="tx1"/>
                </a:solidFill>
              </a:rPr>
              <a:t>trình</a:t>
            </a:r>
            <a:r>
              <a:rPr lang="en-US" sz="3732" dirty="0">
                <a:solidFill>
                  <a:schemeClr val="tx1"/>
                </a:solidFill>
              </a:rPr>
              <a:t> </a:t>
            </a:r>
            <a:r>
              <a:rPr lang="en-US" sz="3732" dirty="0" err="1">
                <a:solidFill>
                  <a:schemeClr val="tx1"/>
                </a:solidFill>
              </a:rPr>
              <a:t>tính</a:t>
            </a:r>
            <a:r>
              <a:rPr lang="en-US" sz="3732" dirty="0">
                <a:solidFill>
                  <a:schemeClr val="tx1"/>
                </a:solidFill>
              </a:rPr>
              <a:t> a</a:t>
            </a:r>
            <a:r>
              <a:rPr lang="en-US" sz="3732" baseline="300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23" name="Text Box 35"/>
          <p:cNvSpPr txBox="1">
            <a:spLocks noChangeArrowheads="1"/>
          </p:cNvSpPr>
          <p:nvPr/>
        </p:nvSpPr>
        <p:spPr bwMode="auto">
          <a:xfrm>
            <a:off x="4602258" y="3325334"/>
            <a:ext cx="6094413" cy="6666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732" dirty="0" err="1">
                <a:solidFill>
                  <a:schemeClr val="tx1"/>
                </a:solidFill>
              </a:rPr>
              <a:t>Viết</a:t>
            </a:r>
            <a:r>
              <a:rPr lang="en-US" sz="3732" dirty="0">
                <a:solidFill>
                  <a:schemeClr val="tx1"/>
                </a:solidFill>
              </a:rPr>
              <a:t> </a:t>
            </a:r>
            <a:r>
              <a:rPr lang="en-US" sz="3732" dirty="0" err="1">
                <a:solidFill>
                  <a:schemeClr val="tx1"/>
                </a:solidFill>
              </a:rPr>
              <a:t>chương</a:t>
            </a:r>
            <a:r>
              <a:rPr lang="en-US" sz="3732" dirty="0">
                <a:solidFill>
                  <a:schemeClr val="tx1"/>
                </a:solidFill>
              </a:rPr>
              <a:t> </a:t>
            </a:r>
            <a:r>
              <a:rPr lang="en-US" sz="3732" dirty="0" err="1">
                <a:solidFill>
                  <a:schemeClr val="tx1"/>
                </a:solidFill>
              </a:rPr>
              <a:t>trình</a:t>
            </a:r>
            <a:r>
              <a:rPr lang="en-US" sz="3732" dirty="0">
                <a:solidFill>
                  <a:schemeClr val="tx1"/>
                </a:solidFill>
              </a:rPr>
              <a:t> </a:t>
            </a:r>
            <a:r>
              <a:rPr lang="en-US" sz="3732" dirty="0" err="1">
                <a:solidFill>
                  <a:schemeClr val="tx1"/>
                </a:solidFill>
              </a:rPr>
              <a:t>tính</a:t>
            </a:r>
            <a:r>
              <a:rPr lang="en-US" sz="3732" dirty="0">
                <a:solidFill>
                  <a:schemeClr val="tx1"/>
                </a:solidFill>
              </a:rPr>
              <a:t> </a:t>
            </a:r>
            <a:r>
              <a:rPr lang="en-US" sz="3732" dirty="0" err="1">
                <a:solidFill>
                  <a:schemeClr val="tx1"/>
                </a:solidFill>
              </a:rPr>
              <a:t>b</a:t>
            </a:r>
            <a:r>
              <a:rPr lang="en-US" sz="3732" baseline="30000" dirty="0" err="1">
                <a:solidFill>
                  <a:schemeClr val="tx1"/>
                </a:solidFill>
              </a:rPr>
              <a:t>m</a:t>
            </a:r>
            <a:endParaRPr lang="en-US" sz="3732" baseline="30000" dirty="0">
              <a:solidFill>
                <a:schemeClr val="tx1"/>
              </a:solidFill>
            </a:endParaRPr>
          </a:p>
        </p:txBody>
      </p:sp>
      <p:sp>
        <p:nvSpPr>
          <p:cNvPr id="24" name="Text Box 35"/>
          <p:cNvSpPr txBox="1">
            <a:spLocks noChangeArrowheads="1"/>
          </p:cNvSpPr>
          <p:nvPr/>
        </p:nvSpPr>
        <p:spPr bwMode="auto">
          <a:xfrm>
            <a:off x="4602257" y="4022269"/>
            <a:ext cx="6094413" cy="6666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732" dirty="0" err="1">
                <a:solidFill>
                  <a:schemeClr val="tx1"/>
                </a:solidFill>
              </a:rPr>
              <a:t>Viết</a:t>
            </a:r>
            <a:r>
              <a:rPr lang="en-US" sz="3732" dirty="0">
                <a:solidFill>
                  <a:schemeClr val="tx1"/>
                </a:solidFill>
              </a:rPr>
              <a:t> </a:t>
            </a:r>
            <a:r>
              <a:rPr lang="en-US" sz="3732" dirty="0" err="1">
                <a:solidFill>
                  <a:schemeClr val="tx1"/>
                </a:solidFill>
              </a:rPr>
              <a:t>chương</a:t>
            </a:r>
            <a:r>
              <a:rPr lang="en-US" sz="3732" dirty="0">
                <a:solidFill>
                  <a:schemeClr val="tx1"/>
                </a:solidFill>
              </a:rPr>
              <a:t> </a:t>
            </a:r>
            <a:r>
              <a:rPr lang="en-US" sz="3732" dirty="0" err="1">
                <a:solidFill>
                  <a:schemeClr val="tx1"/>
                </a:solidFill>
              </a:rPr>
              <a:t>trình</a:t>
            </a:r>
            <a:r>
              <a:rPr lang="en-US" sz="3732" dirty="0">
                <a:solidFill>
                  <a:schemeClr val="tx1"/>
                </a:solidFill>
              </a:rPr>
              <a:t> </a:t>
            </a:r>
            <a:r>
              <a:rPr lang="en-US" sz="3732" dirty="0" err="1">
                <a:solidFill>
                  <a:schemeClr val="tx1"/>
                </a:solidFill>
              </a:rPr>
              <a:t>tính</a:t>
            </a:r>
            <a:r>
              <a:rPr lang="en-US" sz="3732" dirty="0">
                <a:solidFill>
                  <a:schemeClr val="tx1"/>
                </a:solidFill>
              </a:rPr>
              <a:t> </a:t>
            </a:r>
            <a:r>
              <a:rPr lang="en-US" sz="3732" dirty="0" err="1">
                <a:solidFill>
                  <a:schemeClr val="tx1"/>
                </a:solidFill>
              </a:rPr>
              <a:t>c</a:t>
            </a:r>
            <a:r>
              <a:rPr lang="en-US" sz="3732" baseline="30000" dirty="0" err="1">
                <a:solidFill>
                  <a:schemeClr val="tx1"/>
                </a:solidFill>
              </a:rPr>
              <a:t>p</a:t>
            </a:r>
            <a:endParaRPr lang="en-US" sz="3732" baseline="30000" dirty="0">
              <a:solidFill>
                <a:schemeClr val="tx1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616" y="1516334"/>
            <a:ext cx="1305053" cy="155690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985" y="5177672"/>
            <a:ext cx="1040249" cy="139818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91" y="108156"/>
            <a:ext cx="1113304" cy="130058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105" y="3251459"/>
            <a:ext cx="1077655" cy="1297178"/>
          </a:xfrm>
          <a:prstGeom prst="rect">
            <a:avLst/>
          </a:prstGeom>
        </p:spPr>
      </p:pic>
      <p:sp>
        <p:nvSpPr>
          <p:cNvPr id="32" name="Oval 41"/>
          <p:cNvSpPr>
            <a:spLocks noChangeArrowheads="1"/>
          </p:cNvSpPr>
          <p:nvPr/>
        </p:nvSpPr>
        <p:spPr bwMode="auto">
          <a:xfrm>
            <a:off x="401705" y="4132099"/>
            <a:ext cx="4498861" cy="162940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933" b="1" dirty="0" err="1">
                <a:solidFill>
                  <a:srgbClr val="FF0000"/>
                </a:solidFill>
              </a:rPr>
              <a:t>Em</a:t>
            </a:r>
            <a:r>
              <a:rPr lang="en-US" sz="2933" b="1" dirty="0">
                <a:solidFill>
                  <a:srgbClr val="FF0000"/>
                </a:solidFill>
              </a:rPr>
              <a:t> </a:t>
            </a:r>
            <a:r>
              <a:rPr lang="en-US" sz="2933" b="1" dirty="0" err="1">
                <a:solidFill>
                  <a:srgbClr val="FF0000"/>
                </a:solidFill>
              </a:rPr>
              <a:t>nhận</a:t>
            </a:r>
            <a:r>
              <a:rPr lang="en-US" sz="2933" b="1" dirty="0">
                <a:solidFill>
                  <a:srgbClr val="FF0000"/>
                </a:solidFill>
              </a:rPr>
              <a:t> </a:t>
            </a:r>
            <a:r>
              <a:rPr lang="en-US" sz="2933" b="1" dirty="0" err="1">
                <a:solidFill>
                  <a:srgbClr val="FF0000"/>
                </a:solidFill>
              </a:rPr>
              <a:t>xét</a:t>
            </a:r>
            <a:r>
              <a:rPr lang="en-US" sz="2933" b="1" dirty="0">
                <a:solidFill>
                  <a:srgbClr val="FF0000"/>
                </a:solidFill>
              </a:rPr>
              <a:t> </a:t>
            </a:r>
            <a:r>
              <a:rPr lang="en-US" sz="2933" b="1" dirty="0" err="1">
                <a:solidFill>
                  <a:srgbClr val="FF0000"/>
                </a:solidFill>
              </a:rPr>
              <a:t>gì</a:t>
            </a:r>
            <a:r>
              <a:rPr lang="en-US" sz="2933" b="1" dirty="0">
                <a:solidFill>
                  <a:srgbClr val="FF0000"/>
                </a:solidFill>
              </a:rPr>
              <a:t> </a:t>
            </a:r>
            <a:r>
              <a:rPr lang="en-US" sz="2933" b="1" dirty="0" err="1">
                <a:solidFill>
                  <a:srgbClr val="FF0000"/>
                </a:solidFill>
              </a:rPr>
              <a:t>về</a:t>
            </a:r>
            <a:r>
              <a:rPr lang="en-US" sz="2933" b="1" dirty="0">
                <a:solidFill>
                  <a:srgbClr val="FF0000"/>
                </a:solidFill>
              </a:rPr>
              <a:t> </a:t>
            </a:r>
            <a:r>
              <a:rPr lang="en-US" sz="2933" b="1" dirty="0" err="1">
                <a:solidFill>
                  <a:srgbClr val="FF0000"/>
                </a:solidFill>
              </a:rPr>
              <a:t>bốn</a:t>
            </a:r>
            <a:r>
              <a:rPr lang="en-US" sz="2933" b="1" dirty="0">
                <a:solidFill>
                  <a:srgbClr val="FF0000"/>
                </a:solidFill>
              </a:rPr>
              <a:t> </a:t>
            </a:r>
            <a:r>
              <a:rPr lang="en-US" sz="2933" b="1" dirty="0" err="1">
                <a:solidFill>
                  <a:srgbClr val="FF0000"/>
                </a:solidFill>
              </a:rPr>
              <a:t>đoạn</a:t>
            </a:r>
            <a:r>
              <a:rPr lang="en-US" sz="2933" b="1" dirty="0">
                <a:solidFill>
                  <a:srgbClr val="FF0000"/>
                </a:solidFill>
              </a:rPr>
              <a:t> </a:t>
            </a:r>
            <a:r>
              <a:rPr lang="en-US" sz="2933" b="1" dirty="0" err="1">
                <a:solidFill>
                  <a:srgbClr val="FF0000"/>
                </a:solidFill>
              </a:rPr>
              <a:t>chương</a:t>
            </a:r>
            <a:r>
              <a:rPr lang="en-US" sz="2933" b="1" dirty="0">
                <a:solidFill>
                  <a:srgbClr val="FF0000"/>
                </a:solidFill>
              </a:rPr>
              <a:t> </a:t>
            </a:r>
            <a:r>
              <a:rPr lang="en-US" sz="2933" b="1" dirty="0" err="1">
                <a:solidFill>
                  <a:srgbClr val="FF0000"/>
                </a:solidFill>
              </a:rPr>
              <a:t>trình</a:t>
            </a:r>
            <a:r>
              <a:rPr lang="en-US" sz="2933" b="1" dirty="0">
                <a:solidFill>
                  <a:srgbClr val="FF0000"/>
                </a:solidFill>
              </a:rPr>
              <a:t> </a:t>
            </a:r>
            <a:r>
              <a:rPr lang="en-US" sz="2933" b="1" dirty="0" err="1">
                <a:solidFill>
                  <a:srgbClr val="FF0000"/>
                </a:solidFill>
              </a:rPr>
              <a:t>này</a:t>
            </a:r>
            <a:r>
              <a:rPr lang="en-US" sz="2933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0732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/>
      <p:bldP spid="16" grpId="0" animBg="1"/>
      <p:bldP spid="17" grpId="0" animBg="1"/>
      <p:bldP spid="18" grpId="0"/>
      <p:bldP spid="22" grpId="0" animBg="1"/>
      <p:bldP spid="23" grpId="0" animBg="1"/>
      <p:bldP spid="24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6167626" y="353010"/>
            <a:ext cx="5227393" cy="267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399">
                <a:solidFill>
                  <a:schemeClr val="tx1"/>
                </a:solidFill>
                <a:latin typeface="Arial" panose="020B0604020202020204" pitchFamily="34" charset="0"/>
              </a:rPr>
              <a:t>float Luythua(float x, int k)</a:t>
            </a:r>
            <a:br>
              <a:rPr lang="en-US" sz="2399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sz="2399">
                <a:solidFill>
                  <a:schemeClr val="tx1"/>
                </a:solidFill>
                <a:latin typeface="Arial" panose="020B0604020202020204" pitchFamily="34" charset="0"/>
              </a:rPr>
              <a:t>{</a:t>
            </a:r>
            <a:br>
              <a:rPr lang="en-US" sz="2399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sz="2399">
                <a:solidFill>
                  <a:schemeClr val="tx1"/>
                </a:solidFill>
                <a:latin typeface="Arial" panose="020B0604020202020204" pitchFamily="34" charset="0"/>
              </a:rPr>
              <a:t>	int i;</a:t>
            </a:r>
            <a:br>
              <a:rPr lang="en-US" sz="2399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sz="2399">
                <a:solidFill>
                  <a:schemeClr val="tx1"/>
                </a:solidFill>
                <a:latin typeface="Arial" panose="020B0604020202020204" pitchFamily="34" charset="0"/>
              </a:rPr>
              <a:t>	float Tich = 1;</a:t>
            </a:r>
            <a:br>
              <a:rPr lang="en-US" sz="2399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sz="2399">
                <a:solidFill>
                  <a:schemeClr val="tx1"/>
                </a:solidFill>
                <a:latin typeface="Arial" panose="020B0604020202020204" pitchFamily="34" charset="0"/>
              </a:rPr>
              <a:t>	for (i=1; i&lt;=k; i++) Tich = Tich * x;</a:t>
            </a:r>
            <a:br>
              <a:rPr lang="en-US" sz="2399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sz="2399">
                <a:solidFill>
                  <a:schemeClr val="tx1"/>
                </a:solidFill>
                <a:latin typeface="Arial" panose="020B0604020202020204" pitchFamily="34" charset="0"/>
              </a:rPr>
              <a:t>	return Tich;</a:t>
            </a:r>
            <a:br>
              <a:rPr lang="en-US" sz="2399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sz="2399">
                <a:solidFill>
                  <a:schemeClr val="tx1"/>
                </a:solidFill>
                <a:latin typeface="Arial" panose="020B0604020202020204" pitchFamily="34" charset="0"/>
              </a:rPr>
              <a:t>}</a:t>
            </a:r>
          </a:p>
        </p:txBody>
      </p:sp>
      <p:sp>
        <p:nvSpPr>
          <p:cNvPr id="3" name="Rectangle 25"/>
          <p:cNvSpPr>
            <a:spLocks noChangeArrowheads="1"/>
          </p:cNvSpPr>
          <p:nvPr/>
        </p:nvSpPr>
        <p:spPr bwMode="auto">
          <a:xfrm>
            <a:off x="2844059" y="-65522"/>
            <a:ext cx="5345308" cy="830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57200" algn="l"/>
              </a:tabLs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457200" algn="l"/>
              </a:tabLs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457200" algn="l"/>
              </a:tabLs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457200" algn="l"/>
              </a:tabLs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457200" algn="l"/>
              </a:tabLs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399" b="1">
                <a:solidFill>
                  <a:schemeClr val="tx1"/>
                </a:solidFill>
                <a:latin typeface="Arial" panose="020B0604020202020204" pitchFamily="34" charset="0"/>
              </a:rPr>
              <a:t>#include&lt;iostream&gt;</a:t>
            </a:r>
          </a:p>
          <a:p>
            <a:r>
              <a:rPr lang="en-US" sz="2399" b="1">
                <a:solidFill>
                  <a:schemeClr val="tx1"/>
                </a:solidFill>
                <a:latin typeface="Arial" panose="020B0604020202020204" pitchFamily="34" charset="0"/>
              </a:rPr>
              <a:t>using namespace std;</a:t>
            </a:r>
            <a:endParaRPr lang="en-US" sz="2399" baseline="30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0"/>
          <p:cNvSpPr>
            <a:spLocks noChangeArrowheads="1"/>
          </p:cNvSpPr>
          <p:nvPr/>
        </p:nvSpPr>
        <p:spPr bwMode="auto">
          <a:xfrm>
            <a:off x="2729889" y="3179282"/>
            <a:ext cx="9686925" cy="341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399">
                <a:solidFill>
                  <a:schemeClr val="tx1"/>
                </a:solidFill>
                <a:latin typeface="Arial" panose="020B0604020202020204" pitchFamily="34" charset="0"/>
              </a:rPr>
              <a:t>int main(){</a:t>
            </a:r>
          </a:p>
          <a:p>
            <a:r>
              <a:rPr lang="en-US" sz="2399">
                <a:solidFill>
                  <a:schemeClr val="tx1"/>
                </a:solidFill>
                <a:latin typeface="Arial" panose="020B0604020202020204" pitchFamily="34" charset="0"/>
              </a:rPr>
              <a:t>	float TLuythua; float a, b, c, d; int n, m, p, q;</a:t>
            </a:r>
          </a:p>
          <a:p>
            <a:r>
              <a:rPr lang="en-US" sz="2399">
                <a:solidFill>
                  <a:schemeClr val="tx1"/>
                </a:solidFill>
                <a:latin typeface="Arial" panose="020B0604020202020204" pitchFamily="34" charset="0"/>
              </a:rPr>
              <a:t>	cout&lt;&lt;"Hay nhap du lieu theo thu tu a, b, c, d, n, m, p, q: "&lt;&lt;endl;</a:t>
            </a:r>
          </a:p>
          <a:p>
            <a:r>
              <a:rPr lang="en-US" sz="2399">
                <a:solidFill>
                  <a:schemeClr val="tx1"/>
                </a:solidFill>
                <a:latin typeface="Arial" panose="020B0604020202020204" pitchFamily="34" charset="0"/>
              </a:rPr>
              <a:t>	cin&gt;&gt;a&gt;&gt;b&gt;&gt;c&gt;&gt;d&gt;&gt;n&gt;&gt;m&gt;&gt;p&gt;&gt;q;</a:t>
            </a:r>
          </a:p>
          <a:p>
            <a:pPr eaLnBrk="1" hangingPunct="1"/>
            <a:r>
              <a:rPr lang="en-US" sz="2399">
                <a:latin typeface="Arial" panose="020B0604020202020204" pitchFamily="34" charset="0"/>
              </a:rPr>
              <a:t>       TLuythua:= </a:t>
            </a:r>
          </a:p>
          <a:p>
            <a:pPr eaLnBrk="1" hangingPunct="1"/>
            <a:endParaRPr lang="en-US" sz="2399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en-US" sz="2399">
                <a:solidFill>
                  <a:schemeClr val="tx1"/>
                </a:solidFill>
                <a:latin typeface="Arial" panose="020B0604020202020204" pitchFamily="34" charset="0"/>
              </a:rPr>
              <a:t>	cout&lt;&lt;"Tong luy thua = "&lt;&lt;TLuythua&lt;&lt;endl;</a:t>
            </a:r>
          </a:p>
          <a:p>
            <a:r>
              <a:rPr lang="en-US" sz="2399">
                <a:solidFill>
                  <a:schemeClr val="tx1"/>
                </a:solidFill>
                <a:latin typeface="Arial" panose="020B0604020202020204" pitchFamily="34" charset="0"/>
              </a:rPr>
              <a:t>	return 0; </a:t>
            </a:r>
          </a:p>
          <a:p>
            <a:r>
              <a:rPr lang="en-US" sz="2399">
                <a:solidFill>
                  <a:schemeClr val="tx1"/>
                </a:solidFill>
                <a:latin typeface="Arial" panose="020B0604020202020204" pitchFamily="34" charset="0"/>
              </a:rPr>
              <a:t>}</a:t>
            </a:r>
          </a:p>
        </p:txBody>
      </p:sp>
      <p:sp>
        <p:nvSpPr>
          <p:cNvPr id="5" name="AutoShape 31"/>
          <p:cNvSpPr>
            <a:spLocks/>
          </p:cNvSpPr>
          <p:nvPr/>
        </p:nvSpPr>
        <p:spPr bwMode="auto">
          <a:xfrm>
            <a:off x="9446339" y="982503"/>
            <a:ext cx="101574" cy="2336191"/>
          </a:xfrm>
          <a:prstGeom prst="rightBrace">
            <a:avLst>
              <a:gd name="adj1" fmla="val 19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sz="3199"/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9550029" y="1883968"/>
            <a:ext cx="2605200" cy="50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666"/>
              <a:t>Chương trình con</a:t>
            </a:r>
          </a:p>
        </p:txBody>
      </p:sp>
      <p:sp>
        <p:nvSpPr>
          <p:cNvPr id="7" name="Text Box 34"/>
          <p:cNvSpPr txBox="1">
            <a:spLocks noChangeArrowheads="1"/>
          </p:cNvSpPr>
          <p:nvPr/>
        </p:nvSpPr>
        <p:spPr bwMode="auto">
          <a:xfrm>
            <a:off x="9903244" y="4387355"/>
            <a:ext cx="2031471" cy="1323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666"/>
              <a:t>Thực hiện (gọi) chương trình con</a:t>
            </a:r>
          </a:p>
        </p:txBody>
      </p:sp>
      <p:sp>
        <p:nvSpPr>
          <p:cNvPr id="8" name="AutoShape 35"/>
          <p:cNvSpPr>
            <a:spLocks/>
          </p:cNvSpPr>
          <p:nvPr/>
        </p:nvSpPr>
        <p:spPr bwMode="auto">
          <a:xfrm>
            <a:off x="9715500" y="4749439"/>
            <a:ext cx="47866" cy="543075"/>
          </a:xfrm>
          <a:prstGeom prst="rightBrace">
            <a:avLst>
              <a:gd name="adj1" fmla="val 6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sz="3199"/>
          </a:p>
        </p:txBody>
      </p:sp>
      <p:sp>
        <p:nvSpPr>
          <p:cNvPr id="9" name="AutoShape 40"/>
          <p:cNvSpPr>
            <a:spLocks/>
          </p:cNvSpPr>
          <p:nvPr/>
        </p:nvSpPr>
        <p:spPr bwMode="auto">
          <a:xfrm>
            <a:off x="2656177" y="3290875"/>
            <a:ext cx="101574" cy="3250353"/>
          </a:xfrm>
          <a:prstGeom prst="leftBrace">
            <a:avLst>
              <a:gd name="adj1" fmla="val 26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sz="3199"/>
          </a:p>
        </p:txBody>
      </p:sp>
      <p:sp>
        <p:nvSpPr>
          <p:cNvPr id="10" name="Text Box 41"/>
          <p:cNvSpPr txBox="1">
            <a:spLocks noChangeArrowheads="1"/>
          </p:cNvSpPr>
          <p:nvPr/>
        </p:nvSpPr>
        <p:spPr bwMode="auto">
          <a:xfrm>
            <a:off x="0" y="6069913"/>
            <a:ext cx="2871299" cy="50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666"/>
              <a:t>Chương trình chính</a:t>
            </a:r>
          </a:p>
        </p:txBody>
      </p:sp>
      <p:sp>
        <p:nvSpPr>
          <p:cNvPr id="11" name="WordArt 48"/>
          <p:cNvSpPr>
            <a:spLocks noChangeArrowheads="1" noChangeShapeType="1" noTextEdit="1"/>
          </p:cNvSpPr>
          <p:nvPr/>
        </p:nvSpPr>
        <p:spPr bwMode="auto">
          <a:xfrm>
            <a:off x="1783886" y="2648155"/>
            <a:ext cx="8621054" cy="157015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4799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CHƯƠNG TRÌNH CON LÀ GÌ?</a:t>
            </a:r>
          </a:p>
        </p:txBody>
      </p:sp>
      <p:sp>
        <p:nvSpPr>
          <p:cNvPr id="12" name="Text Box 55"/>
          <p:cNvSpPr txBox="1">
            <a:spLocks noChangeArrowheads="1"/>
          </p:cNvSpPr>
          <p:nvPr/>
        </p:nvSpPr>
        <p:spPr bwMode="auto">
          <a:xfrm>
            <a:off x="0" y="1659928"/>
            <a:ext cx="3236784" cy="337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666"/>
              <a:t>Với x = a và k = n thì:</a:t>
            </a:r>
          </a:p>
          <a:p>
            <a:pPr eaLnBrk="1" hangingPunct="1"/>
            <a:r>
              <a:rPr lang="en-US" sz="2666"/>
              <a:t>a</a:t>
            </a:r>
            <a:r>
              <a:rPr lang="en-US" sz="2666" baseline="30000"/>
              <a:t>n</a:t>
            </a:r>
            <a:r>
              <a:rPr lang="en-US" sz="2666"/>
              <a:t> = </a:t>
            </a:r>
          </a:p>
          <a:p>
            <a:pPr eaLnBrk="1" hangingPunct="1"/>
            <a:r>
              <a:rPr lang="en-US" sz="2666"/>
              <a:t>Với x = b và k = m thì</a:t>
            </a:r>
          </a:p>
          <a:p>
            <a:pPr eaLnBrk="1" hangingPunct="1"/>
            <a:r>
              <a:rPr lang="en-US" sz="2666"/>
              <a:t>b</a:t>
            </a:r>
            <a:r>
              <a:rPr lang="en-US" sz="2666" baseline="30000"/>
              <a:t>m</a:t>
            </a:r>
            <a:r>
              <a:rPr lang="en-US" sz="2666"/>
              <a:t> =</a:t>
            </a:r>
          </a:p>
          <a:p>
            <a:pPr eaLnBrk="1" hangingPunct="1"/>
            <a:r>
              <a:rPr lang="en-US" sz="2666"/>
              <a:t>Với x = c và k = p thì</a:t>
            </a:r>
          </a:p>
          <a:p>
            <a:pPr eaLnBrk="1" hangingPunct="1"/>
            <a:r>
              <a:rPr lang="en-US" sz="2666"/>
              <a:t>c</a:t>
            </a:r>
            <a:r>
              <a:rPr lang="en-US" sz="2666" baseline="30000"/>
              <a:t>p</a:t>
            </a:r>
            <a:r>
              <a:rPr lang="en-US" sz="2666"/>
              <a:t> =</a:t>
            </a:r>
          </a:p>
          <a:p>
            <a:pPr eaLnBrk="1" hangingPunct="1"/>
            <a:r>
              <a:rPr lang="en-US" sz="2666"/>
              <a:t>Với x = d và k = q thì</a:t>
            </a:r>
          </a:p>
          <a:p>
            <a:pPr eaLnBrk="1" hangingPunct="1"/>
            <a:r>
              <a:rPr lang="en-US" sz="2666"/>
              <a:t>d</a:t>
            </a:r>
            <a:r>
              <a:rPr lang="en-US" sz="2666" baseline="30000"/>
              <a:t>q</a:t>
            </a:r>
            <a:r>
              <a:rPr lang="en-US" sz="2666"/>
              <a:t> =</a:t>
            </a:r>
          </a:p>
        </p:txBody>
      </p:sp>
      <p:sp>
        <p:nvSpPr>
          <p:cNvPr id="13" name="Text Box 56"/>
          <p:cNvSpPr txBox="1">
            <a:spLocks noChangeArrowheads="1"/>
          </p:cNvSpPr>
          <p:nvPr/>
        </p:nvSpPr>
        <p:spPr bwMode="auto">
          <a:xfrm>
            <a:off x="842214" y="2036597"/>
            <a:ext cx="1914307" cy="46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399">
                <a:solidFill>
                  <a:srgbClr val="FF0000"/>
                </a:solidFill>
                <a:latin typeface="Arial" panose="020B0604020202020204" pitchFamily="34" charset="0"/>
              </a:rPr>
              <a:t>Luythua(a,n)</a:t>
            </a:r>
          </a:p>
        </p:txBody>
      </p:sp>
      <p:sp>
        <p:nvSpPr>
          <p:cNvPr id="14" name="Text Box 57"/>
          <p:cNvSpPr txBox="1">
            <a:spLocks noChangeArrowheads="1"/>
          </p:cNvSpPr>
          <p:nvPr/>
        </p:nvSpPr>
        <p:spPr bwMode="auto">
          <a:xfrm>
            <a:off x="812589" y="2849185"/>
            <a:ext cx="1999265" cy="46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399" dirty="0" err="1">
                <a:solidFill>
                  <a:srgbClr val="FF0000"/>
                </a:solidFill>
                <a:latin typeface="Arial" panose="020B0604020202020204" pitchFamily="34" charset="0"/>
              </a:rPr>
              <a:t>Luythua</a:t>
            </a:r>
            <a:r>
              <a:rPr lang="en-US" sz="2399" dirty="0">
                <a:solidFill>
                  <a:srgbClr val="FF0000"/>
                </a:solidFill>
                <a:latin typeface="Arial" panose="020B0604020202020204" pitchFamily="34" charset="0"/>
              </a:rPr>
              <a:t>(</a:t>
            </a:r>
            <a:r>
              <a:rPr lang="en-US" sz="2399" dirty="0" err="1">
                <a:solidFill>
                  <a:srgbClr val="FF0000"/>
                </a:solidFill>
                <a:latin typeface="Arial" panose="020B0604020202020204" pitchFamily="34" charset="0"/>
              </a:rPr>
              <a:t>b,m</a:t>
            </a:r>
            <a:r>
              <a:rPr lang="en-US" sz="2399" dirty="0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5" name="Text Box 58"/>
          <p:cNvSpPr txBox="1">
            <a:spLocks noChangeArrowheads="1"/>
          </p:cNvSpPr>
          <p:nvPr/>
        </p:nvSpPr>
        <p:spPr bwMode="auto">
          <a:xfrm>
            <a:off x="812589" y="3653308"/>
            <a:ext cx="2001845" cy="46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399">
                <a:solidFill>
                  <a:srgbClr val="FF0000"/>
                </a:solidFill>
                <a:latin typeface="Arial" panose="020B0604020202020204" pitchFamily="34" charset="0"/>
              </a:rPr>
              <a:t>Luythua(c,p)</a:t>
            </a:r>
          </a:p>
        </p:txBody>
      </p:sp>
      <p:sp>
        <p:nvSpPr>
          <p:cNvPr id="16" name="Text Box 59"/>
          <p:cNvSpPr txBox="1">
            <a:spLocks noChangeArrowheads="1"/>
          </p:cNvSpPr>
          <p:nvPr/>
        </p:nvSpPr>
        <p:spPr bwMode="auto">
          <a:xfrm>
            <a:off x="740641" y="4546309"/>
            <a:ext cx="2001845" cy="46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399">
                <a:solidFill>
                  <a:srgbClr val="FF0000"/>
                </a:solidFill>
                <a:latin typeface="Arial" panose="020B0604020202020204" pitchFamily="34" charset="0"/>
              </a:rPr>
              <a:t>Luythua(d,q)</a:t>
            </a:r>
          </a:p>
        </p:txBody>
      </p:sp>
      <p:sp>
        <p:nvSpPr>
          <p:cNvPr id="17" name="Text Box 60"/>
          <p:cNvSpPr txBox="1">
            <a:spLocks noChangeArrowheads="1"/>
          </p:cNvSpPr>
          <p:nvPr/>
        </p:nvSpPr>
        <p:spPr bwMode="auto">
          <a:xfrm>
            <a:off x="7173355" y="4546309"/>
            <a:ext cx="304721" cy="50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666"/>
              <a:t>+</a:t>
            </a:r>
          </a:p>
        </p:txBody>
      </p:sp>
      <p:sp>
        <p:nvSpPr>
          <p:cNvPr id="18" name="AutoShape 61"/>
          <p:cNvSpPr>
            <a:spLocks noChangeArrowheads="1"/>
          </p:cNvSpPr>
          <p:nvPr/>
        </p:nvSpPr>
        <p:spPr bwMode="auto">
          <a:xfrm>
            <a:off x="711014" y="686514"/>
            <a:ext cx="1929897" cy="1117309"/>
          </a:xfrm>
          <a:prstGeom prst="irregularSeal2">
            <a:avLst/>
          </a:prstGeom>
          <a:gradFill rotWithShape="1">
            <a:gsLst>
              <a:gs pos="0">
                <a:srgbClr val="FF6600"/>
              </a:gs>
              <a:gs pos="100000">
                <a:schemeClr val="hlink"/>
              </a:gs>
            </a:gsLst>
            <a:path path="rect">
              <a:fillToRect l="100000" t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666"/>
              <a:t>Tính x</a:t>
            </a:r>
            <a:r>
              <a:rPr lang="en-US" sz="2666" baseline="30000"/>
              <a:t>k</a:t>
            </a:r>
          </a:p>
        </p:txBody>
      </p:sp>
      <p:sp>
        <p:nvSpPr>
          <p:cNvPr id="19" name="Text Box 62"/>
          <p:cNvSpPr txBox="1">
            <a:spLocks noChangeArrowheads="1"/>
          </p:cNvSpPr>
          <p:nvPr/>
        </p:nvSpPr>
        <p:spPr bwMode="auto">
          <a:xfrm>
            <a:off x="4754773" y="4946679"/>
            <a:ext cx="304721" cy="50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666"/>
              <a:t>+</a:t>
            </a:r>
          </a:p>
        </p:txBody>
      </p:sp>
      <p:sp>
        <p:nvSpPr>
          <p:cNvPr id="20" name="Text Box 63"/>
          <p:cNvSpPr txBox="1">
            <a:spLocks noChangeArrowheads="1"/>
          </p:cNvSpPr>
          <p:nvPr/>
        </p:nvSpPr>
        <p:spPr bwMode="auto">
          <a:xfrm>
            <a:off x="7484662" y="4892826"/>
            <a:ext cx="304721" cy="50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666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70345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2008E-7 2.22222E-6 L -0.27182 0.043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97" y="2176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54 -0.11968 C -0.06811 -0.11899 -0.06277 -0.11945 -0.05847 -0.11737 C -0.04753 -0.11274 -0.04258 -0.1 -0.03594 -0.09051 C -0.02344 -0.07292 -0.01901 -0.05162 -0.0039 -0.03681 C 0.00808 -0.00047 0.02579 0.03356 0.04246 0.06805 C 0.08297 0.15185 0.04845 0.08287 0.06942 0.13171 C 0.0874 0.17338 0.06473 0.11597 0.08675 0.16342 C 0.09482 0.18078 0.08883 0.17361 0.09417 0.19027 C 0.10237 0.21713 0.11983 0.24213 0.1309 0.26828 C 0.13728 0.28356 0.1421 0.30069 0.15082 0.31435 C 0.17114 0.34838 0.21282 0.37106 0.2489 0.38287 C 0.26713 0.39537 0.28628 0.38935 0.30803 0.38796 C 0.31649 0.37893 0.32965 0.37338 0.33981 0.36574 C 0.35518 0.36875 0.35426 0.36365 0.35426 0.37083 " pathEditMode="relative" rAng="0" ptsTypes="AAAAAAAAAAAAAA">
                                      <p:cBhvr>
                                        <p:cTn id="1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34" y="25509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32 -0.07777 C 0.03881 -0.06898 0.0702 -0.06458 0.09299 -0.06203 C 0.12789 -0.05324 0.16319 -0.04166 0.19888 -0.03726 C 0.21763 -0.03171 0.23691 -0.02801 0.25592 -0.02245 C 0.27885 -0.00787 0.3032 0.00371 0.32716 0.01598 C 0.37939 0.04352 0.3062 0.01598 0.36025 0.03473 C 0.38421 0.05093 0.40948 0.06644 0.43318 0.08403 C 0.44542 0.09329 0.45415 0.10487 0.46796 0.11065 C 0.47486 0.11713 0.48137 0.12477 0.4884 0.13149 C 0.49283 0.13542 0.4983 0.13727 0.50273 0.1419 C 0.5082 0.1463 0.51185 0.15301 0.51706 0.15787 C 0.52943 0.17037 0.54102 0.17917 0.5517 0.19283 C 0.55235 0.20047 0.55405 0.20787 0.55496 0.21528 C 0.55574 0.22616 0.55405 0.23774 0.55652 0.24815 C 0.55743 0.25116 0.56082 0.24815 0.56329 0.24815 " pathEditMode="relative" rAng="0" ptsTypes="AAAAAAAAAAAAAAA">
                                      <p:cBhvr>
                                        <p:cTn id="1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99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43 -0.10856 C -0.01667 -0.09768 -0.02827 -0.10509 0.00403 -0.09143 C 0.03178 -0.07963 0.05743 -0.05995 0.08504 -0.04699 C 0.09989 -0.04004 0.115 -0.03356 0.12959 -0.02592 C 0.13923 -0.02083 0.14834 -0.01412 0.15798 -0.00926 C 0.17856 0.0007 0.19992 0.00857 0.21998 0.02037 C 0.24928 0.0375 0.26908 0.07801 0.29773 0.09653 C 0.30346 0.10486 0.31154 0.11088 0.31688 0.11991 C 0.32209 0.12871 0.32769 0.13843 0.33237 0.14746 C 0.33459 0.15486 0.3342 0.16389 0.33706 0.17061 C 0.34253 0.18287 0.34514 0.18311 0.35178 0.19167 C 0.35452 0.18079 0.35165 0.18542 0.36441 0.18542 " pathEditMode="relative" rAng="0" ptsTypes="AAAAAAAAAAAA">
                                      <p:cBhvr>
                                        <p:cTn id="17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-0.14028 C 0.05326 -0.1088 0.10601 -0.07917 0.15889 -0.05625 C 0.1753 -0.04908 0.19171 -0.04352 0.20903 -0.03935 C 0.22128 -0.03634 0.24576 -0.03125 0.24576 -0.03102 C 0.29786 -0.00324 0.35517 0.01458 0.4113 0.02176 C 0.42849 0.02754 0.40166 0.01921 0.43839 0.02592 C 0.48632 0.03472 0.40831 0.03078 0.52513 0.03449 C 0.53959 0.03889 0.55379 0.04491 0.56863 0.04699 C 0.57332 0.04768 0.58322 0.0493 0.58322 0.05 " pathEditMode="relative" rAng="0" ptsTypes="AAAAAAAAA">
                                      <p:cBhvr>
                                        <p:cTn id="18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79" y="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5" grpId="0" animBg="1"/>
      <p:bldP spid="6" grpId="0"/>
      <p:bldP spid="7" grpId="0"/>
      <p:bldP spid="8" grpId="0" animBg="1"/>
      <p:bldP spid="9" grpId="0" animBg="1"/>
      <p:bldP spid="10" grpId="0"/>
      <p:bldP spid="11" grpId="0" animBg="1"/>
      <p:bldP spid="12" grpId="0" build="allAtOnce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8" grpId="0" animBg="1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35324" y="7331117"/>
            <a:ext cx="2844059" cy="486707"/>
          </a:xfrm>
        </p:spPr>
        <p:txBody>
          <a:bodyPr/>
          <a:lstStyle/>
          <a:p>
            <a:fld id="{46F31698-7732-4B1A-A648-DD323DB4804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Explosion 1 6"/>
          <p:cNvSpPr/>
          <p:nvPr/>
        </p:nvSpPr>
        <p:spPr>
          <a:xfrm>
            <a:off x="203147" y="1397794"/>
            <a:ext cx="4672383" cy="4367662"/>
          </a:xfrm>
          <a:prstGeom prst="irregularSeal1">
            <a:avLst/>
          </a:prstGeom>
          <a:solidFill>
            <a:srgbClr val="FFFF99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6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666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6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666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6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2666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6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666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6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máy</a:t>
            </a:r>
            <a:r>
              <a:rPr lang="en-US" sz="2666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6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endParaRPr lang="en-US" sz="2666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5942038" y="4804522"/>
            <a:ext cx="5856262" cy="2133044"/>
          </a:xfrm>
          <a:prstGeom prst="cloudCallout">
            <a:avLst>
              <a:gd name="adj1" fmla="val -32799"/>
              <a:gd name="adj2" fmla="val -12299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6" dirty="0" err="1">
                <a:latin typeface="Arial" pitchFamily="34" charset="0"/>
                <a:cs typeface="Arial" pitchFamily="34" charset="0"/>
              </a:rPr>
              <a:t>Chương</a:t>
            </a:r>
            <a:r>
              <a:rPr lang="en-US" sz="2666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6" dirty="0" err="1">
                <a:latin typeface="Arial" pitchFamily="34" charset="0"/>
                <a:cs typeface="Arial" pitchFamily="34" charset="0"/>
              </a:rPr>
              <a:t>trình</a:t>
            </a:r>
            <a:r>
              <a:rPr lang="en-US" sz="2666" dirty="0">
                <a:latin typeface="Arial" pitchFamily="34" charset="0"/>
                <a:cs typeface="Arial" pitchFamily="34" charset="0"/>
              </a:rPr>
              <a:t> con </a:t>
            </a:r>
            <a:r>
              <a:rPr lang="en-US" sz="2666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666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6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2666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914161" y="1114234"/>
            <a:ext cx="11173090" cy="325035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199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sz="3199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99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3199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3199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199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99" b="1" u="sng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199" b="1" u="sng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99" b="1" u="sng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dãy</a:t>
            </a:r>
            <a:r>
              <a:rPr lang="en-US" sz="3199" b="1" u="sng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99" b="1" u="sng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lệnh</a:t>
            </a:r>
            <a:r>
              <a:rPr lang="en-US" sz="3199" b="1" u="sng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99" b="1" u="sng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mô</a:t>
            </a:r>
            <a:r>
              <a:rPr lang="en-US" sz="3199" b="1" u="sng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99" b="1" u="sng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tả</a:t>
            </a:r>
            <a:r>
              <a:rPr lang="en-US" sz="3199" b="1" u="sng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99" b="1" u="sng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199" b="1" u="sng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99" b="1" u="sng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199" b="1" u="sng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99" b="1" u="sng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thao</a:t>
            </a:r>
            <a:r>
              <a:rPr lang="en-US" sz="3199" b="1" u="sng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99" b="1" u="sng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3199" b="1" u="sng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99" b="1" u="sng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199" b="1" u="sng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99" b="1" u="sng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3199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99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199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99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199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99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3199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99" b="1" u="sng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3199" b="1" u="sng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99" b="1" u="sng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3199" b="1" u="sng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99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199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199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99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gọi</a:t>
            </a:r>
            <a:r>
              <a:rPr lang="en-US" sz="3199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3199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199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99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3199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99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3199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99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3199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99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199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99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sz="3199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99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3199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en-US" sz="3199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203147" y="171238"/>
            <a:ext cx="8059579" cy="66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732" b="1" dirty="0">
                <a:solidFill>
                  <a:srgbClr val="FF0000"/>
                </a:solidFill>
              </a:rPr>
              <a:t>KHÁI NIỆM CHƯƠNG TRÌNH CON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7890" y="2234032"/>
            <a:ext cx="6907001" cy="3047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6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666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chia </a:t>
            </a:r>
            <a:r>
              <a:rPr lang="en-US" sz="2666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sz="2666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6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2666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6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666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6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666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6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2666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666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666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6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2666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6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666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6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666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6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dãy</a:t>
            </a:r>
            <a:r>
              <a:rPr lang="en-US" sz="2666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6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lệnh</a:t>
            </a:r>
            <a:r>
              <a:rPr lang="en-US" sz="2666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6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sz="2666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6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666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bài </a:t>
            </a:r>
            <a:r>
              <a:rPr lang="en-US" sz="2666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2666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666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666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6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666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666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666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6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2666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6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lệnh</a:t>
            </a:r>
            <a:r>
              <a:rPr lang="en-US" sz="2666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6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xây</a:t>
            </a:r>
            <a:r>
              <a:rPr lang="en-US" sz="2666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6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dựng</a:t>
            </a:r>
            <a:r>
              <a:rPr lang="en-US" sz="2666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6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666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6" i="1" u="sng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sz="2666" i="1" u="sng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6" i="1" u="sng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2666" i="1" u="sng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con</a:t>
            </a:r>
            <a:r>
              <a:rPr lang="en-US" sz="2666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666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666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6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666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6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ghép</a:t>
            </a:r>
            <a:r>
              <a:rPr lang="en-US" sz="2666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6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nối</a:t>
            </a:r>
            <a:r>
              <a:rPr lang="en-US" sz="2666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6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666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6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sz="2666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6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2666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666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666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6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sz="2666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6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2666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6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666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42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5324" y="7331117"/>
            <a:ext cx="2844059" cy="486707"/>
          </a:xfrm>
        </p:spPr>
        <p:txBody>
          <a:bodyPr/>
          <a:lstStyle/>
          <a:p>
            <a:fld id="{46F31698-7732-4B1A-A648-DD323DB4804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 descr="C:\Users\USER\Pictures\85049dacd6f20e8897e5053b20641150_38455471_clou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6013" y="-1"/>
            <a:ext cx="12334838" cy="8109847"/>
          </a:xfrm>
          <a:prstGeom prst="rect">
            <a:avLst/>
          </a:prstGeom>
          <a:noFill/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02976568"/>
              </p:ext>
            </p:extLst>
          </p:nvPr>
        </p:nvGraphicFramePr>
        <p:xfrm>
          <a:off x="1436452" y="79416"/>
          <a:ext cx="8812247" cy="7115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7"/>
          <p:cNvGrpSpPr/>
          <p:nvPr/>
        </p:nvGrpSpPr>
        <p:grpSpPr>
          <a:xfrm>
            <a:off x="812588" y="1194383"/>
            <a:ext cx="3453500" cy="2141793"/>
            <a:chOff x="381006" y="2819395"/>
            <a:chExt cx="2350276" cy="160676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6" name="Oval 5"/>
            <p:cNvSpPr/>
            <p:nvPr/>
          </p:nvSpPr>
          <p:spPr>
            <a:xfrm>
              <a:off x="381006" y="2819395"/>
              <a:ext cx="2350276" cy="160676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725196" y="3054700"/>
              <a:ext cx="1661896" cy="113615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858" tIns="33858" rIns="33858" bIns="33858" numCol="1" spcCol="1270" anchor="ctr" anchorCtr="0">
              <a:noAutofit/>
            </a:bodyPr>
            <a:lstStyle/>
            <a:p>
              <a:pPr algn="ctr"/>
              <a:r>
                <a:rPr lang="en-US" sz="2666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Thuận</a:t>
              </a:r>
              <a:r>
                <a:rPr lang="en-US" sz="2666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66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tiện</a:t>
              </a:r>
              <a:r>
                <a:rPr lang="en-US" sz="2666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66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cho</a:t>
              </a:r>
              <a:r>
                <a:rPr lang="en-US" sz="2666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66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phát</a:t>
              </a:r>
              <a:r>
                <a:rPr lang="en-US" sz="2666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66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triển</a:t>
              </a:r>
              <a:r>
                <a:rPr lang="en-US" sz="2666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666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nâng</a:t>
              </a:r>
              <a:r>
                <a:rPr lang="en-US" sz="2666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66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cấp</a:t>
              </a:r>
              <a:r>
                <a:rPr lang="en-US" sz="2666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66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chương</a:t>
              </a:r>
              <a:r>
                <a:rPr lang="en-US" sz="2666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66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trình</a:t>
              </a:r>
              <a:endParaRPr lang="en-US" sz="2666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Oval Callout 7"/>
          <p:cNvSpPr/>
          <p:nvPr/>
        </p:nvSpPr>
        <p:spPr>
          <a:xfrm>
            <a:off x="501331" y="178647"/>
            <a:ext cx="3351927" cy="2133044"/>
          </a:xfrm>
          <a:prstGeom prst="wedgeEllipseCallout">
            <a:avLst>
              <a:gd name="adj1" fmla="val 77207"/>
              <a:gd name="adj2" fmla="val -7403"/>
            </a:avLst>
          </a:prstGeom>
          <a:solidFill>
            <a:srgbClr val="FFFF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9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Tổ</a:t>
            </a:r>
            <a:r>
              <a:rPr lang="en-US" sz="2399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chức</a:t>
            </a:r>
            <a:r>
              <a:rPr lang="en-US" sz="2399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399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dãy</a:t>
            </a:r>
            <a:r>
              <a:rPr lang="en-US" sz="2399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lệnh</a:t>
            </a:r>
            <a:r>
              <a:rPr lang="en-US" sz="2399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tương</a:t>
            </a:r>
            <a:r>
              <a:rPr lang="en-US" sz="2399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399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399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399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sz="2399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2399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con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8258545" y="280220"/>
            <a:ext cx="2945633" cy="1929897"/>
          </a:xfrm>
          <a:prstGeom prst="wedgeEllipseCallout">
            <a:avLst>
              <a:gd name="adj1" fmla="val -84493"/>
              <a:gd name="adj2" fmla="val -11681"/>
            </a:avLst>
          </a:prstGeom>
          <a:solidFill>
            <a:srgbClr val="FFFF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9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399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399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gọi</a:t>
            </a:r>
            <a:r>
              <a:rPr lang="en-US" sz="2399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sz="2399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2399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399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399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cần</a:t>
            </a:r>
            <a:endParaRPr lang="en-US" sz="2399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1757838" y="404703"/>
            <a:ext cx="6094413" cy="3148780"/>
          </a:xfrm>
          <a:prstGeom prst="cloudCallout">
            <a:avLst>
              <a:gd name="adj1" fmla="val 63497"/>
              <a:gd name="adj2" fmla="val 35789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9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399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2399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latin typeface="Arial" pitchFamily="34" charset="0"/>
                <a:cs typeface="Arial" pitchFamily="34" charset="0"/>
              </a:rPr>
              <a:t>giao</a:t>
            </a:r>
            <a:r>
              <a:rPr lang="en-US" sz="2399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2399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latin typeface="Arial" pitchFamily="34" charset="0"/>
                <a:cs typeface="Arial" pitchFamily="34" charset="0"/>
              </a:rPr>
              <a:t>nhiều</a:t>
            </a:r>
            <a:r>
              <a:rPr lang="en-US" sz="2399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2399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latin typeface="Arial" pitchFamily="34" charset="0"/>
                <a:cs typeface="Arial" pitchFamily="34" charset="0"/>
              </a:rPr>
              <a:t>cùng</a:t>
            </a:r>
            <a:r>
              <a:rPr lang="en-US" sz="2399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latin typeface="Arial" pitchFamily="34" charset="0"/>
                <a:cs typeface="Arial" pitchFamily="34" charset="0"/>
              </a:rPr>
              <a:t>viết</a:t>
            </a:r>
            <a:r>
              <a:rPr lang="en-US" sz="2399" dirty="0">
                <a:latin typeface="Arial" pitchFamily="34" charset="0"/>
                <a:cs typeface="Arial" pitchFamily="34" charset="0"/>
              </a:rPr>
              <a:t> 1 </a:t>
            </a:r>
            <a:r>
              <a:rPr lang="en-US" sz="2399" dirty="0" err="1">
                <a:latin typeface="Arial" pitchFamily="34" charset="0"/>
                <a:cs typeface="Arial" pitchFamily="34" charset="0"/>
              </a:rPr>
              <a:t>chương</a:t>
            </a:r>
            <a:r>
              <a:rPr lang="en-US" sz="2399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latin typeface="Arial" pitchFamily="34" charset="0"/>
                <a:cs typeface="Arial" pitchFamily="34" charset="0"/>
              </a:rPr>
              <a:t>trình</a:t>
            </a:r>
            <a:r>
              <a:rPr lang="en-US" sz="2399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399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2399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2399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latin typeface="Arial" pitchFamily="34" charset="0"/>
                <a:cs typeface="Arial" pitchFamily="34" charset="0"/>
              </a:rPr>
              <a:t>viết</a:t>
            </a:r>
            <a:r>
              <a:rPr lang="en-US" sz="2399" dirty="0">
                <a:latin typeface="Arial" pitchFamily="34" charset="0"/>
                <a:cs typeface="Arial" pitchFamily="34" charset="0"/>
              </a:rPr>
              <a:t> 1 </a:t>
            </a:r>
            <a:r>
              <a:rPr lang="en-US" sz="2399" dirty="0" err="1">
                <a:latin typeface="Arial" pitchFamily="34" charset="0"/>
                <a:cs typeface="Arial" pitchFamily="34" charset="0"/>
              </a:rPr>
              <a:t>chương</a:t>
            </a:r>
            <a:r>
              <a:rPr lang="en-US" sz="2399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latin typeface="Arial" pitchFamily="34" charset="0"/>
                <a:cs typeface="Arial" pitchFamily="34" charset="0"/>
              </a:rPr>
              <a:t>trình</a:t>
            </a:r>
            <a:r>
              <a:rPr lang="en-US" sz="2399" dirty="0">
                <a:latin typeface="Arial" pitchFamily="34" charset="0"/>
                <a:cs typeface="Arial" pitchFamily="34" charset="0"/>
              </a:rPr>
              <a:t> con, </a:t>
            </a:r>
            <a:r>
              <a:rPr lang="en-US" sz="2399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2399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latin typeface="Arial" pitchFamily="34" charset="0"/>
                <a:cs typeface="Arial" pitchFamily="34" charset="0"/>
              </a:rPr>
              <a:t>đó</a:t>
            </a:r>
            <a:r>
              <a:rPr lang="en-US" sz="2399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latin typeface="Arial" pitchFamily="34" charset="0"/>
                <a:cs typeface="Arial" pitchFamily="34" charset="0"/>
              </a:rPr>
              <a:t>lắp</a:t>
            </a:r>
            <a:r>
              <a:rPr lang="en-US" sz="2399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latin typeface="Arial" pitchFamily="34" charset="0"/>
                <a:cs typeface="Arial" pitchFamily="34" charset="0"/>
              </a:rPr>
              <a:t>ghép</a:t>
            </a:r>
            <a:r>
              <a:rPr lang="en-US" sz="2399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latin typeface="Arial" pitchFamily="34" charset="0"/>
                <a:cs typeface="Arial" pitchFamily="34" charset="0"/>
              </a:rPr>
              <a:t>chúng</a:t>
            </a:r>
            <a:r>
              <a:rPr lang="en-US" sz="2399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en-US" sz="2399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2399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latin typeface="Arial" pitchFamily="34" charset="0"/>
                <a:cs typeface="Arial" pitchFamily="34" charset="0"/>
              </a:rPr>
              <a:t>chương</a:t>
            </a:r>
            <a:r>
              <a:rPr lang="en-US" sz="2399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latin typeface="Arial" pitchFamily="34" charset="0"/>
                <a:cs typeface="Arial" pitchFamily="34" charset="0"/>
              </a:rPr>
              <a:t>trình</a:t>
            </a:r>
            <a:r>
              <a:rPr lang="en-US" sz="2399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latin typeface="Arial" pitchFamily="34" charset="0"/>
                <a:cs typeface="Arial" pitchFamily="34" charset="0"/>
              </a:rPr>
              <a:t>chính</a:t>
            </a:r>
            <a:endParaRPr lang="en-US" sz="2399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304720" y="4546309"/>
            <a:ext cx="4773956" cy="2844059"/>
          </a:xfrm>
          <a:prstGeom prst="cloudCallout">
            <a:avLst>
              <a:gd name="adj1" fmla="val 84551"/>
              <a:gd name="adj2" fmla="val -1794"/>
            </a:avLst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9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sz="2399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399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399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399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399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399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399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bởi</a:t>
            </a:r>
            <a:r>
              <a:rPr lang="en-US" sz="2399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sz="2399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2399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399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2399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399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399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2399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399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cài</a:t>
            </a:r>
            <a:r>
              <a:rPr lang="en-US" sz="2399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đặt</a:t>
            </a:r>
            <a:r>
              <a:rPr lang="en-US" sz="2399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7110148" y="4140015"/>
            <a:ext cx="4773956" cy="2844059"/>
          </a:xfrm>
          <a:prstGeom prst="cloudCallout">
            <a:avLst>
              <a:gd name="adj1" fmla="val -87888"/>
              <a:gd name="adj2" fmla="val 184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9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399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thiết</a:t>
            </a:r>
            <a:r>
              <a:rPr lang="en-US" sz="2399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kế</a:t>
            </a:r>
            <a:r>
              <a:rPr lang="en-US" sz="2399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sz="2399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2399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399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2399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399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thiết</a:t>
            </a:r>
            <a:r>
              <a:rPr lang="en-US" sz="2399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399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mở</a:t>
            </a:r>
            <a:r>
              <a:rPr lang="en-US" sz="2399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rộng</a:t>
            </a:r>
            <a:r>
              <a:rPr lang="en-US" sz="2399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khả</a:t>
            </a:r>
            <a:r>
              <a:rPr lang="en-US" sz="2399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2399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sz="2399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399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ngôn</a:t>
            </a:r>
            <a:r>
              <a:rPr lang="en-US" sz="2399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ngữ</a:t>
            </a:r>
            <a:r>
              <a:rPr lang="en-US" sz="2399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4672382" y="110545"/>
            <a:ext cx="4773956" cy="2844059"/>
          </a:xfrm>
          <a:prstGeom prst="cloudCallout">
            <a:avLst>
              <a:gd name="adj1" fmla="val -72176"/>
              <a:gd name="adj2" fmla="val 43041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9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Dễ</a:t>
            </a:r>
            <a:r>
              <a:rPr lang="en-US" sz="2399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399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399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dễ</a:t>
            </a:r>
            <a:r>
              <a:rPr lang="en-US" sz="2399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399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399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dễ</a:t>
            </a:r>
            <a:r>
              <a:rPr lang="en-US" sz="2399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kiểm</a:t>
            </a:r>
            <a:r>
              <a:rPr lang="en-US" sz="2399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tra</a:t>
            </a:r>
            <a:r>
              <a:rPr lang="en-US" sz="2399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399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2399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chỉnh</a:t>
            </a:r>
            <a:r>
              <a:rPr lang="en-US" sz="2399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399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399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399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hưởng</a:t>
            </a:r>
            <a:r>
              <a:rPr lang="en-US" sz="2399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399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399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sz="2399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99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2399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399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khác</a:t>
            </a:r>
            <a:endParaRPr lang="en-US" sz="2399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0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2200844" y="3593991"/>
            <a:ext cx="1816868" cy="134629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66" dirty="0" err="1"/>
              <a:t>Hàm</a:t>
            </a:r>
            <a:endParaRPr lang="en-US" sz="2666" dirty="0"/>
          </a:p>
        </p:txBody>
      </p:sp>
      <p:sp>
        <p:nvSpPr>
          <p:cNvPr id="3" name="Down Arrow 2"/>
          <p:cNvSpPr/>
          <p:nvPr/>
        </p:nvSpPr>
        <p:spPr>
          <a:xfrm>
            <a:off x="8464720" y="3557173"/>
            <a:ext cx="1640523" cy="144729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66" dirty="0" err="1"/>
              <a:t>Thủ</a:t>
            </a:r>
            <a:r>
              <a:rPr lang="en-US" sz="2666" dirty="0"/>
              <a:t> </a:t>
            </a:r>
            <a:r>
              <a:rPr lang="en-US" sz="2666" dirty="0" err="1"/>
              <a:t>tục</a:t>
            </a:r>
            <a:r>
              <a:rPr lang="en-US" sz="2666" dirty="0"/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63705" y="1147433"/>
            <a:ext cx="10503191" cy="23339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266" i="1" dirty="0"/>
          </a:p>
          <a:p>
            <a:pPr algn="ctr"/>
            <a:endParaRPr lang="en-US" sz="4266" i="1" dirty="0"/>
          </a:p>
          <a:p>
            <a:pPr algn="ctr"/>
            <a:r>
              <a:rPr lang="en-US" sz="4266" i="1" dirty="0"/>
              <a:t>Cho </a:t>
            </a:r>
            <a:r>
              <a:rPr lang="en-US" sz="4266" i="1" dirty="0" err="1"/>
              <a:t>một</a:t>
            </a:r>
            <a:r>
              <a:rPr lang="en-US" sz="4266" i="1" dirty="0"/>
              <a:t> </a:t>
            </a:r>
            <a:r>
              <a:rPr lang="en-US" sz="4266" i="1" dirty="0" err="1"/>
              <a:t>số</a:t>
            </a:r>
            <a:r>
              <a:rPr lang="en-US" sz="4266" i="1" dirty="0"/>
              <a:t> </a:t>
            </a:r>
            <a:r>
              <a:rPr lang="en-US" sz="4266" i="1" dirty="0" err="1"/>
              <a:t>hàm</a:t>
            </a:r>
            <a:r>
              <a:rPr lang="en-US" sz="4266" i="1" dirty="0"/>
              <a:t> </a:t>
            </a:r>
            <a:r>
              <a:rPr lang="en-US" sz="4266" i="1" dirty="0" err="1"/>
              <a:t>và</a:t>
            </a:r>
            <a:r>
              <a:rPr lang="en-US" sz="4266" i="1" dirty="0"/>
              <a:t> </a:t>
            </a:r>
            <a:r>
              <a:rPr lang="en-US" sz="4266" i="1" dirty="0" err="1"/>
              <a:t>thủ</a:t>
            </a:r>
            <a:r>
              <a:rPr lang="en-US" sz="4266" i="1" dirty="0"/>
              <a:t> </a:t>
            </a:r>
            <a:r>
              <a:rPr lang="en-US" sz="4266" i="1" dirty="0" err="1"/>
              <a:t>tục</a:t>
            </a:r>
            <a:r>
              <a:rPr lang="en-US" sz="4266" i="1" dirty="0"/>
              <a:t> </a:t>
            </a:r>
            <a:r>
              <a:rPr lang="en-US" sz="4266" i="1" err="1"/>
              <a:t>chuẩn</a:t>
            </a:r>
            <a:r>
              <a:rPr lang="en-US" sz="4266" i="1"/>
              <a:t> sau: </a:t>
            </a:r>
          </a:p>
          <a:p>
            <a:pPr algn="ctr"/>
            <a:r>
              <a:rPr lang="en-US" sz="4266"/>
              <a:t>sqrt</a:t>
            </a:r>
            <a:r>
              <a:rPr lang="en-US" sz="4266" dirty="0"/>
              <a:t>(</a:t>
            </a:r>
            <a:r>
              <a:rPr lang="en-US" sz="4266"/>
              <a:t>x), exit(1), abs(y), cos(a), getch() sin(x), strlen(x), ...  </a:t>
            </a:r>
            <a:endParaRPr lang="en-US" sz="4266" dirty="0"/>
          </a:p>
          <a:p>
            <a:pPr algn="ctr"/>
            <a:endParaRPr lang="en-US" sz="4266" dirty="0"/>
          </a:p>
          <a:p>
            <a:pPr algn="ctr"/>
            <a:endParaRPr lang="en-US" sz="4266" dirty="0"/>
          </a:p>
        </p:txBody>
      </p:sp>
      <p:sp>
        <p:nvSpPr>
          <p:cNvPr id="5" name="Oval 4"/>
          <p:cNvSpPr/>
          <p:nvPr/>
        </p:nvSpPr>
        <p:spPr>
          <a:xfrm>
            <a:off x="918382" y="5004470"/>
            <a:ext cx="4381791" cy="1637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199" dirty="0" err="1"/>
              <a:t>sqrt</a:t>
            </a:r>
            <a:r>
              <a:rPr lang="en-US" sz="3199" dirty="0"/>
              <a:t>(x),</a:t>
            </a:r>
          </a:p>
          <a:p>
            <a:pPr algn="ctr"/>
            <a:r>
              <a:rPr lang="en-US" sz="3200"/>
              <a:t>abs(y), sin(x), cos(a), strlen(x)</a:t>
            </a:r>
            <a:r>
              <a:rPr lang="en-US" sz="3199"/>
              <a:t>...</a:t>
            </a:r>
            <a:endParaRPr lang="en-US" sz="3199" dirty="0"/>
          </a:p>
        </p:txBody>
      </p:sp>
      <p:sp>
        <p:nvSpPr>
          <p:cNvPr id="6" name="Oval 5"/>
          <p:cNvSpPr/>
          <p:nvPr/>
        </p:nvSpPr>
        <p:spPr>
          <a:xfrm>
            <a:off x="6934594" y="5080254"/>
            <a:ext cx="4700773" cy="17520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199"/>
              <a:t>exit(1),getch()...  </a:t>
            </a:r>
            <a:endParaRPr lang="en-US" sz="2399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1929" y="-36119"/>
            <a:ext cx="10258928" cy="1223115"/>
          </a:xfrm>
          <a:prstGeom prst="rect">
            <a:avLst/>
          </a:prstGeom>
        </p:spPr>
        <p:txBody>
          <a:bodyPr vert="horz" lIns="121888" tIns="60944" rIns="121888" bIns="60944" rtlCol="0" anchor="ctr">
            <a:noAutofit/>
          </a:bodyPr>
          <a:lstStyle/>
          <a:p>
            <a:pPr algn="ctr" defTabSz="1218895">
              <a:spcBef>
                <a:spcPct val="0"/>
              </a:spcBef>
              <a:defRPr/>
            </a:pPr>
            <a:r>
              <a:rPr lang="en-US" sz="4266" b="1" i="1" dirty="0" err="1">
                <a:latin typeface="+mj-lt"/>
                <a:ea typeface="+mj-ea"/>
                <a:cs typeface="+mj-cs"/>
              </a:rPr>
              <a:t>Phân</a:t>
            </a:r>
            <a:r>
              <a:rPr lang="en-US" sz="4266" b="1" i="1" dirty="0">
                <a:latin typeface="+mj-lt"/>
                <a:ea typeface="+mj-ea"/>
                <a:cs typeface="+mj-cs"/>
              </a:rPr>
              <a:t> </a:t>
            </a:r>
            <a:r>
              <a:rPr lang="en-US" sz="4266" b="1" i="1" dirty="0" err="1">
                <a:latin typeface="+mj-lt"/>
                <a:ea typeface="+mj-ea"/>
                <a:cs typeface="+mj-cs"/>
              </a:rPr>
              <a:t>Loại</a:t>
            </a:r>
            <a:r>
              <a:rPr lang="en-US" sz="4266" b="1" i="1" dirty="0">
                <a:latin typeface="+mj-lt"/>
                <a:ea typeface="+mj-ea"/>
                <a:cs typeface="+mj-cs"/>
              </a:rPr>
              <a:t> </a:t>
            </a:r>
            <a:r>
              <a:rPr lang="en-US" sz="4266" b="1" i="1" dirty="0" err="1">
                <a:latin typeface="+mj-lt"/>
                <a:ea typeface="+mj-ea"/>
                <a:cs typeface="+mj-cs"/>
              </a:rPr>
              <a:t>Chương</a:t>
            </a:r>
            <a:r>
              <a:rPr lang="en-US" sz="4266" b="1" i="1" dirty="0">
                <a:latin typeface="+mj-lt"/>
                <a:ea typeface="+mj-ea"/>
                <a:cs typeface="+mj-cs"/>
              </a:rPr>
              <a:t> </a:t>
            </a:r>
            <a:r>
              <a:rPr lang="en-US" sz="4266" b="1" i="1" err="1">
                <a:latin typeface="+mj-lt"/>
                <a:ea typeface="+mj-ea"/>
                <a:cs typeface="+mj-cs"/>
              </a:rPr>
              <a:t>Trình</a:t>
            </a:r>
            <a:r>
              <a:rPr lang="en-US" sz="4266" b="1" i="1">
                <a:latin typeface="+mj-lt"/>
                <a:ea typeface="+mj-ea"/>
                <a:cs typeface="+mj-cs"/>
              </a:rPr>
              <a:t> Con</a:t>
            </a:r>
            <a:endParaRPr lang="en-US" sz="4266" dirty="0">
              <a:latin typeface="+mj-lt"/>
              <a:ea typeface="+mj-ea"/>
              <a:cs typeface="+mj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430985" y="1034830"/>
            <a:ext cx="1066522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40" descr="monitor_w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72699" y="14258"/>
            <a:ext cx="2016125" cy="91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007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88&quot;&gt;&lt;/object&gt;&lt;object type=&quot;2&quot; unique_id=&quot;10089&quot;&gt;&lt;object type=&quot;3&quot; unique_id=&quot;10092&quot;&gt;&lt;property id=&quot;20148&quot; value=&quot;5&quot;/&gt;&lt;property id=&quot;20300&quot; value=&quot;Slide 1&quot;/&gt;&lt;property id=&quot;20307&quot; value=&quot;258&quot;/&gt;&lt;/object&gt;&lt;object type=&quot;3&quot; unique_id=&quot;10306&quot;&gt;&lt;property id=&quot;20148&quot; value=&quot;5&quot;/&gt;&lt;property id=&quot;20300&quot; value=&quot;Slide 2&quot;/&gt;&lt;property id=&quot;20307&quot; value=&quot;268&quot;/&gt;&lt;/object&gt;&lt;object type=&quot;3&quot; unique_id=&quot;10502&quot;&gt;&lt;property id=&quot;20148&quot; value=&quot;5&quot;/&gt;&lt;property id=&quot;20300&quot; value=&quot;Slide 3&quot;/&gt;&lt;property id=&quot;20307&quot; value=&quot;271&quot;/&gt;&lt;/object&gt;&lt;object type=&quot;3&quot; unique_id=&quot;10503&quot;&gt;&lt;property id=&quot;20148&quot; value=&quot;5&quot;/&gt;&lt;property id=&quot;20300&quot; value=&quot;Slide 4&quot;/&gt;&lt;property id=&quot;20307&quot; value=&quot;272&quot;/&gt;&lt;/object&gt;&lt;object type=&quot;3&quot; unique_id=&quot;10504&quot;&gt;&lt;property id=&quot;20148&quot; value=&quot;5&quot;/&gt;&lt;property id=&quot;20300&quot; value=&quot;Slide 5&quot;/&gt;&lt;property id=&quot;20307&quot; value=&quot;273&quot;/&gt;&lt;/object&gt;&lt;object type=&quot;3&quot; unique_id=&quot;10505&quot;&gt;&lt;property id=&quot;20148&quot; value=&quot;5&quot;/&gt;&lt;property id=&quot;20300&quot; value=&quot;Slide 6&quot;/&gt;&lt;property id=&quot;20307&quot; value=&quot;274&quot;/&gt;&lt;/object&gt;&lt;object type=&quot;3&quot; unique_id=&quot;10506&quot;&gt;&lt;property id=&quot;20148&quot; value=&quot;5&quot;/&gt;&lt;property id=&quot;20300&quot; value=&quot;Slide 7&quot;/&gt;&lt;property id=&quot;20307&quot; value=&quot;275&quot;/&gt;&lt;/object&gt;&lt;object type=&quot;3&quot; unique_id=&quot;10507&quot;&gt;&lt;property id=&quot;20148&quot; value=&quot;5&quot;/&gt;&lt;property id=&quot;20300&quot; value=&quot;Slide 8&quot;/&gt;&lt;property id=&quot;20307&quot; value=&quot;276&quot;/&gt;&lt;/object&gt;&lt;object type=&quot;3&quot; unique_id=&quot;10508&quot;&gt;&lt;property id=&quot;20148&quot; value=&quot;5&quot;/&gt;&lt;property id=&quot;20300&quot; value=&quot;Slide 9&quot;/&gt;&lt;property id=&quot;20307&quot; value=&quot;277&quot;/&gt;&lt;/object&gt;&lt;object type=&quot;3&quot; unique_id=&quot;10509&quot;&gt;&lt;property id=&quot;20148&quot; value=&quot;5&quot;/&gt;&lt;property id=&quot;20300&quot; value=&quot;Slide 10&quot;/&gt;&lt;property id=&quot;20307&quot; value=&quot;278&quot;/&gt;&lt;/object&gt;&lt;object type=&quot;3&quot; unique_id=&quot;10510&quot;&gt;&lt;property id=&quot;20148&quot; value=&quot;5&quot;/&gt;&lt;property id=&quot;20300&quot; value=&quot;Slide 11&quot;/&gt;&lt;property id=&quot;20307&quot; value=&quot;279&quot;/&gt;&lt;/object&gt;&lt;object type=&quot;3&quot; unique_id=&quot;10511&quot;&gt;&lt;property id=&quot;20148&quot; value=&quot;5&quot;/&gt;&lt;property id=&quot;20300&quot; value=&quot;Slide 12&quot;/&gt;&lt;property id=&quot;20307&quot; value=&quot;280&quot;/&gt;&lt;/object&gt;&lt;object type=&quot;3&quot; unique_id=&quot;10512&quot;&gt;&lt;property id=&quot;20148&quot; value=&quot;5&quot;/&gt;&lt;property id=&quot;20300&quot; value=&quot;Slide 13&quot;/&gt;&lt;property id=&quot;20307&quot; value=&quot;281&quot;/&gt;&lt;/object&gt;&lt;object type=&quot;3&quot; unique_id=&quot;10513&quot;&gt;&lt;property id=&quot;20148&quot; value=&quot;5&quot;/&gt;&lt;property id=&quot;20300&quot; value=&quot;Slide 14&quot;/&gt;&lt;property id=&quot;20307&quot; value=&quot;282&quot;/&gt;&lt;/object&gt;&lt;object type=&quot;3&quot; unique_id=&quot;10514&quot;&gt;&lt;property id=&quot;20148&quot; value=&quot;5&quot;/&gt;&lt;property id=&quot;20300&quot; value=&quot;Slide 15&quot;/&gt;&lt;property id=&quot;20307&quot; value=&quot;283&quot;/&gt;&lt;/object&gt;&lt;object type=&quot;3&quot; unique_id=&quot;10515&quot;&gt;&lt;property id=&quot;20148&quot; value=&quot;5&quot;/&gt;&lt;property id=&quot;20300&quot; value=&quot;Slide 16&quot;/&gt;&lt;property id=&quot;20307&quot; value=&quot;28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1376</TotalTime>
  <Words>1605</Words>
  <Application>Microsoft Office PowerPoint</Application>
  <PresentationFormat>Custom</PresentationFormat>
  <Paragraphs>180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.VnTime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 Ho</dc:creator>
  <cp:lastModifiedBy>Thi Hồ</cp:lastModifiedBy>
  <cp:revision>66</cp:revision>
  <dcterms:created xsi:type="dcterms:W3CDTF">2017-02-27T03:39:16Z</dcterms:created>
  <dcterms:modified xsi:type="dcterms:W3CDTF">2022-03-22T14:51:56Z</dcterms:modified>
</cp:coreProperties>
</file>